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8" r:id="rId4"/>
    <p:sldId id="262" r:id="rId5"/>
    <p:sldId id="259" r:id="rId6"/>
    <p:sldId id="263" r:id="rId7"/>
    <p:sldId id="260" r:id="rId8"/>
  </p:sldIdLst>
  <p:sldSz cx="12192000" cy="6858000"/>
  <p:notesSz cx="6858000" cy="9144000"/>
  <p:defaultTextStyle>
    <a:defPPr>
      <a:defRPr lang="es-419"/>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7950"/>
    <a:srgbClr val="196B24"/>
    <a:srgbClr val="D4E0F3"/>
    <a:srgbClr val="6699FF"/>
    <a:srgbClr val="FFFFFF"/>
    <a:srgbClr val="274140"/>
    <a:srgbClr val="2E7060"/>
    <a:srgbClr val="3D9D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inimized">
    <p:restoredLeft sz="15987" autoAdjust="0"/>
    <p:restoredTop sz="23368" autoAdjust="0"/>
  </p:normalViewPr>
  <p:slideViewPr>
    <p:cSldViewPr snapToGrid="0">
      <p:cViewPr>
        <p:scale>
          <a:sx n="62" d="100"/>
          <a:sy n="62" d="100"/>
        </p:scale>
        <p:origin x="2412" y="-714"/>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419"/>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A9B9E4-D73D-4FE5-A5EA-6AB56EFC49EC}" type="datetimeFigureOut">
              <a:rPr lang="es-419" smtClean="0"/>
              <a:t>5/1/2026</a:t>
            </a:fld>
            <a:endParaRPr lang="es-419"/>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419"/>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419"/>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78875A-2BFD-4A97-8A1C-4207E711C00A}" type="slidenum">
              <a:rPr lang="es-419" smtClean="0"/>
              <a:t>‹#›</a:t>
            </a:fld>
            <a:endParaRPr lang="es-419"/>
          </a:p>
        </p:txBody>
      </p:sp>
    </p:spTree>
    <p:extLst>
      <p:ext uri="{BB962C8B-B14F-4D97-AF65-F5344CB8AC3E}">
        <p14:creationId xmlns:p14="http://schemas.microsoft.com/office/powerpoint/2010/main" val="33531248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Hello, I'm Felipe Guarda, thank you very much for this opportunity Mr. Caban. This presentation demonstrates a data visualization project focused on wildfire risk assessment and forecast for the neighboring area of Bosque </a:t>
            </a:r>
            <a:r>
              <a:rPr lang="en-US" sz="1200" kern="1200" dirty="0" err="1">
                <a:solidFill>
                  <a:schemeClr val="tx1"/>
                </a:solidFill>
                <a:effectLst/>
                <a:latin typeface="+mn-lt"/>
                <a:ea typeface="+mn-ea"/>
                <a:cs typeface="+mn-cs"/>
              </a:rPr>
              <a:t>Pehuén</a:t>
            </a:r>
            <a:r>
              <a:rPr lang="en-US" sz="1200" kern="1200" dirty="0">
                <a:solidFill>
                  <a:schemeClr val="tx1"/>
                </a:solidFill>
                <a:effectLst/>
                <a:latin typeface="+mn-lt"/>
                <a:ea typeface="+mn-ea"/>
                <a:cs typeface="+mn-cs"/>
              </a:rPr>
              <a:t>, a privately protected area in southern Chile managed by Fundación Mar Adentro, the foundation I currently work in, and thanks to which I could enroll in your program.</a:t>
            </a:r>
            <a:endParaRPr lang="es-419" dirty="0"/>
          </a:p>
        </p:txBody>
      </p:sp>
      <p:sp>
        <p:nvSpPr>
          <p:cNvPr id="4" name="Slide Number Placeholder 3"/>
          <p:cNvSpPr>
            <a:spLocks noGrp="1"/>
          </p:cNvSpPr>
          <p:nvPr>
            <p:ph type="sldNum" sz="quarter" idx="5"/>
          </p:nvPr>
        </p:nvSpPr>
        <p:spPr/>
        <p:txBody>
          <a:bodyPr/>
          <a:lstStyle/>
          <a:p>
            <a:fld id="{EE78875A-2BFD-4A97-8A1C-4207E711C00A}" type="slidenum">
              <a:rPr lang="es-419" smtClean="0"/>
              <a:t>1</a:t>
            </a:fld>
            <a:endParaRPr lang="es-419"/>
          </a:p>
        </p:txBody>
      </p:sp>
    </p:spTree>
    <p:extLst>
      <p:ext uri="{BB962C8B-B14F-4D97-AF65-F5344CB8AC3E}">
        <p14:creationId xmlns:p14="http://schemas.microsoft.com/office/powerpoint/2010/main" val="3312777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firstly, Wildfire is a critical threat to ecosystems and communities in Chile's Araucanía region.  Wildfires occur every year, with consuming between </a:t>
            </a:r>
            <a:r>
              <a:rPr lang="es-419" sz="1200" b="0" i="0" kern="1200" dirty="0">
                <a:solidFill>
                  <a:schemeClr val="tx1"/>
                </a:solidFill>
                <a:effectLst/>
                <a:latin typeface="+mn-lt"/>
                <a:ea typeface="+mn-ea"/>
                <a:cs typeface="+mn-cs"/>
              </a:rPr>
              <a:t>1,236 acres </a:t>
            </a:r>
            <a:r>
              <a:rPr lang="es-419" sz="1200" b="0" i="0" kern="1200" dirty="0" err="1">
                <a:solidFill>
                  <a:schemeClr val="tx1"/>
                </a:solidFill>
                <a:effectLst/>
                <a:latin typeface="+mn-lt"/>
                <a:ea typeface="+mn-ea"/>
                <a:cs typeface="+mn-cs"/>
              </a:rPr>
              <a:t>to</a:t>
            </a:r>
            <a:r>
              <a:rPr lang="es-419" sz="1200" b="0" i="0" kern="1200" dirty="0">
                <a:solidFill>
                  <a:schemeClr val="tx1"/>
                </a:solidFill>
                <a:effectLst/>
                <a:latin typeface="+mn-lt"/>
                <a:ea typeface="+mn-ea"/>
                <a:cs typeface="+mn-cs"/>
              </a:rPr>
              <a:t> 2,000</a:t>
            </a:r>
            <a:r>
              <a:rPr lang="en-US" sz="1200" kern="1200" dirty="0">
                <a:solidFill>
                  <a:schemeClr val="tx1"/>
                </a:solidFill>
                <a:effectLst/>
                <a:latin typeface="+mn-lt"/>
                <a:ea typeface="+mn-ea"/>
                <a:cs typeface="+mn-cs"/>
              </a:rPr>
              <a:t> a year.</a:t>
            </a:r>
            <a:endParaRPr lang="es-419"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this sense, </a:t>
            </a:r>
            <a:r>
              <a:rPr lang="en-US" sz="1200" kern="1200" dirty="0" err="1">
                <a:solidFill>
                  <a:schemeClr val="tx1"/>
                </a:solidFill>
                <a:effectLst/>
                <a:latin typeface="+mn-lt"/>
                <a:ea typeface="+mn-ea"/>
                <a:cs typeface="+mn-cs"/>
              </a:rPr>
              <a:t>Tthe</a:t>
            </a:r>
            <a:r>
              <a:rPr lang="en-US" sz="1200" kern="1200" dirty="0">
                <a:solidFill>
                  <a:schemeClr val="tx1"/>
                </a:solidFill>
                <a:effectLst/>
                <a:latin typeface="+mn-lt"/>
                <a:ea typeface="+mn-ea"/>
                <a:cs typeface="+mn-cs"/>
              </a:rPr>
              <a:t> core problem is: </a:t>
            </a:r>
            <a:r>
              <a:rPr lang="en-US" sz="1200" b="1" kern="1200" dirty="0">
                <a:solidFill>
                  <a:schemeClr val="tx1"/>
                </a:solidFill>
                <a:effectLst/>
                <a:latin typeface="+mn-lt"/>
                <a:ea typeface="+mn-ea"/>
                <a:cs typeface="+mn-cs"/>
              </a:rPr>
              <a:t>How can we effectively communicate fire risk in real time, </a:t>
            </a:r>
            <a:r>
              <a:rPr lang="en-US" sz="1200" kern="1200" dirty="0">
                <a:solidFill>
                  <a:schemeClr val="tx1"/>
                </a:solidFill>
                <a:effectLst/>
                <a:latin typeface="+mn-lt"/>
                <a:ea typeface="+mn-ea"/>
                <a:cs typeface="+mn-cs"/>
              </a:rPr>
              <a:t>so land managers and communities can prepare, and hopefully prevent, fire </a:t>
            </a:r>
            <a:r>
              <a:rPr lang="en-US" sz="1200" kern="1200" dirty="0" err="1">
                <a:solidFill>
                  <a:schemeClr val="tx1"/>
                </a:solidFill>
                <a:effectLst/>
                <a:latin typeface="+mn-lt"/>
                <a:ea typeface="+mn-ea"/>
                <a:cs typeface="+mn-cs"/>
              </a:rPr>
              <a:t>outbrakes</a:t>
            </a:r>
            <a:r>
              <a:rPr lang="en-US" sz="1200" kern="1200" dirty="0">
                <a:solidFill>
                  <a:schemeClr val="tx1"/>
                </a:solidFill>
                <a:effectLst/>
                <a:latin typeface="+mn-lt"/>
                <a:ea typeface="+mn-ea"/>
                <a:cs typeface="+mn-cs"/>
              </a:rPr>
              <a:t>.</a:t>
            </a:r>
            <a:endParaRPr lang="es-419" dirty="0"/>
          </a:p>
        </p:txBody>
      </p:sp>
      <p:sp>
        <p:nvSpPr>
          <p:cNvPr id="4" name="Slide Number Placeholder 3"/>
          <p:cNvSpPr>
            <a:spLocks noGrp="1"/>
          </p:cNvSpPr>
          <p:nvPr>
            <p:ph type="sldNum" sz="quarter" idx="5"/>
          </p:nvPr>
        </p:nvSpPr>
        <p:spPr/>
        <p:txBody>
          <a:bodyPr/>
          <a:lstStyle/>
          <a:p>
            <a:fld id="{EE78875A-2BFD-4A97-8A1C-4207E711C00A}" type="slidenum">
              <a:rPr lang="es-419" smtClean="0"/>
              <a:t>2</a:t>
            </a:fld>
            <a:endParaRPr lang="es-419"/>
          </a:p>
        </p:txBody>
      </p:sp>
    </p:spTree>
    <p:extLst>
      <p:ext uri="{BB962C8B-B14F-4D97-AF65-F5344CB8AC3E}">
        <p14:creationId xmlns:p14="http://schemas.microsoft.com/office/powerpoint/2010/main" val="1661917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address this, I reviewed literature on fire-danger rating systems used globally— including the national fire risk systems of Canada, the U.S. and Chile,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Each country communicates this information in their own way.</a:t>
            </a:r>
            <a:endParaRPr lang="es-419" sz="1200" kern="1200" dirty="0">
              <a:solidFill>
                <a:schemeClr val="tx1"/>
              </a:solidFill>
              <a:effectLst/>
              <a:latin typeface="+mn-lt"/>
              <a:ea typeface="+mn-ea"/>
              <a:cs typeface="+mn-cs"/>
            </a:endParaRPr>
          </a:p>
          <a:p>
            <a:endParaRPr lang="es-419" dirty="0"/>
          </a:p>
        </p:txBody>
      </p:sp>
      <p:sp>
        <p:nvSpPr>
          <p:cNvPr id="4" name="Slide Number Placeholder 3"/>
          <p:cNvSpPr>
            <a:spLocks noGrp="1"/>
          </p:cNvSpPr>
          <p:nvPr>
            <p:ph type="sldNum" sz="quarter" idx="5"/>
          </p:nvPr>
        </p:nvSpPr>
        <p:spPr/>
        <p:txBody>
          <a:bodyPr/>
          <a:lstStyle/>
          <a:p>
            <a:fld id="{EE78875A-2BFD-4A97-8A1C-4207E711C00A}" type="slidenum">
              <a:rPr lang="es-419" smtClean="0"/>
              <a:t>3</a:t>
            </a:fld>
            <a:endParaRPr lang="es-419"/>
          </a:p>
        </p:txBody>
      </p:sp>
    </p:spTree>
    <p:extLst>
      <p:ext uri="{BB962C8B-B14F-4D97-AF65-F5344CB8AC3E}">
        <p14:creationId xmlns:p14="http://schemas.microsoft.com/office/powerpoint/2010/main" val="6868764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ark Pro" panose="020B0504020201010104" pitchFamily="34" charset="0"/>
                <a:ea typeface="Times New Roman" panose="02020603050405020304" pitchFamily="18" charset="0"/>
                <a:cs typeface="Arial" panose="020B0604020202020204" pitchFamily="34" charset="0"/>
              </a:rPr>
              <a:t>In terms of visualization, all these examples have 2 main obstacles for the average audiences: 1) </a:t>
            </a:r>
            <a:r>
              <a:rPr lang="en-US" sz="1200" dirty="0">
                <a:solidFill>
                  <a:srgbClr val="D4E0F3"/>
                </a:solidFill>
                <a:latin typeface="Mark Pro" panose="020B0504020201010104" pitchFamily="34" charset="0"/>
              </a:rPr>
              <a:t>They are  mainly geared towards informing risk at a national scale, which is mostly more information than the average user will need. And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D4E0F3"/>
                </a:solidFill>
                <a:latin typeface="Mark Pro" panose="020B0504020201010104" pitchFamily="34" charset="0"/>
              </a:rPr>
              <a:t>2) They are not easy to use, requiring experience in this type of dashboards to appropriately navigate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D4E0F3"/>
              </a:solidFill>
              <a:latin typeface="Mark Pro" panose="020B05040202010101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D4E0F3"/>
                </a:solidFill>
                <a:latin typeface="Mark Pro" panose="020B0504020201010104" pitchFamily="34" charset="0"/>
              </a:rPr>
              <a:t>The audience surrounding the area of Bosque </a:t>
            </a:r>
            <a:r>
              <a:rPr lang="en-US" sz="1200" dirty="0" err="1">
                <a:solidFill>
                  <a:srgbClr val="D4E0F3"/>
                </a:solidFill>
                <a:latin typeface="Mark Pro" panose="020B0504020201010104" pitchFamily="34" charset="0"/>
              </a:rPr>
              <a:t>Pehuén</a:t>
            </a:r>
            <a:r>
              <a:rPr lang="en-US" sz="1200" dirty="0">
                <a:solidFill>
                  <a:srgbClr val="D4E0F3"/>
                </a:solidFill>
                <a:latin typeface="Mark Pro" panose="020B0504020201010104" pitchFamily="34" charset="0"/>
              </a:rPr>
              <a:t>, the Palguín </a:t>
            </a:r>
            <a:r>
              <a:rPr lang="en-US" sz="1200" dirty="0" err="1">
                <a:solidFill>
                  <a:srgbClr val="D4E0F3"/>
                </a:solidFill>
                <a:latin typeface="Mark Pro" panose="020B0504020201010104" pitchFamily="34" charset="0"/>
              </a:rPr>
              <a:t>neigborhood</a:t>
            </a:r>
            <a:r>
              <a:rPr lang="en-US" sz="1200" dirty="0">
                <a:solidFill>
                  <a:srgbClr val="D4E0F3"/>
                </a:solidFill>
                <a:latin typeface="Mark Pro" panose="020B0504020201010104" pitchFamily="34" charset="0"/>
              </a:rPr>
              <a:t>, is very different. They are mostly rural and indigenous communities with low educational level (mostly high school), with little if any experience on navigating this type of visualizations.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D4E0F3"/>
              </a:solidFill>
              <a:latin typeface="Mark Pro" panose="020B05040202010101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D4E0F3"/>
                </a:solidFill>
                <a:latin typeface="Mark Pro" panose="020B0504020201010104" pitchFamily="34" charset="0"/>
              </a:rPr>
              <a:t>So my goal is to create a dashboard tailored to this audience, so that </a:t>
            </a:r>
            <a:r>
              <a:rPr lang="en-US" sz="1200" dirty="0">
                <a:effectLst/>
                <a:latin typeface="Mark Pro" panose="020B0504020201010104" pitchFamily="34" charset="0"/>
                <a:ea typeface="Times New Roman" panose="02020603050405020304" pitchFamily="18" charset="0"/>
                <a:cs typeface="Arial" panose="020B0604020202020204" pitchFamily="34" charset="0"/>
              </a:rPr>
              <a:t>I can enable all kinds of stakeholders in the area to make informed, timely decisions regarding fire prevention.</a:t>
            </a:r>
          </a:p>
        </p:txBody>
      </p:sp>
      <p:sp>
        <p:nvSpPr>
          <p:cNvPr id="4" name="Slide Number Placeholder 3"/>
          <p:cNvSpPr>
            <a:spLocks noGrp="1"/>
          </p:cNvSpPr>
          <p:nvPr>
            <p:ph type="sldNum" sz="quarter" idx="5"/>
          </p:nvPr>
        </p:nvSpPr>
        <p:spPr/>
        <p:txBody>
          <a:bodyPr/>
          <a:lstStyle/>
          <a:p>
            <a:fld id="{EE78875A-2BFD-4A97-8A1C-4207E711C00A}" type="slidenum">
              <a:rPr lang="es-419" smtClean="0"/>
              <a:t>4</a:t>
            </a:fld>
            <a:endParaRPr lang="es-419"/>
          </a:p>
        </p:txBody>
      </p:sp>
    </p:spTree>
    <p:extLst>
      <p:ext uri="{BB962C8B-B14F-4D97-AF65-F5344CB8AC3E}">
        <p14:creationId xmlns:p14="http://schemas.microsoft.com/office/powerpoint/2010/main" val="4620750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L" dirty="0"/>
              <a:t>I </a:t>
            </a:r>
            <a:r>
              <a:rPr lang="es-CL" dirty="0" err="1"/>
              <a:t>used</a:t>
            </a:r>
            <a:r>
              <a:rPr lang="es-CL" dirty="0"/>
              <a:t> the </a:t>
            </a:r>
            <a:r>
              <a:rPr lang="es-CL" dirty="0" err="1"/>
              <a:t>Argentinian</a:t>
            </a:r>
            <a:r>
              <a:rPr lang="es-CL" dirty="0"/>
              <a:t> </a:t>
            </a:r>
            <a:r>
              <a:rPr lang="es-CL" dirty="0" err="1"/>
              <a:t>Rodriguez</a:t>
            </a:r>
            <a:r>
              <a:rPr lang="es-CL" dirty="0"/>
              <a:t>-Moretti </a:t>
            </a:r>
            <a:r>
              <a:rPr lang="es-CL" dirty="0" err="1"/>
              <a:t>system</a:t>
            </a:r>
            <a:r>
              <a:rPr lang="es-CL" dirty="0"/>
              <a:t>, </a:t>
            </a:r>
            <a:r>
              <a:rPr lang="es-CL" dirty="0" err="1"/>
              <a:t>using</a:t>
            </a:r>
            <a:r>
              <a:rPr lang="es-CL" dirty="0"/>
              <a:t> 4 </a:t>
            </a:r>
            <a:r>
              <a:rPr lang="es-CL" dirty="0" err="1"/>
              <a:t>relevant</a:t>
            </a:r>
            <a:r>
              <a:rPr lang="es-CL" dirty="0"/>
              <a:t> variables. </a:t>
            </a:r>
            <a:r>
              <a:rPr lang="es-CL" dirty="0" err="1"/>
              <a:t>These</a:t>
            </a:r>
            <a:r>
              <a:rPr lang="es-CL" dirty="0"/>
              <a:t> are </a:t>
            </a:r>
            <a:r>
              <a:rPr lang="es-CL" dirty="0" err="1"/>
              <a:t>Temperature</a:t>
            </a:r>
            <a:r>
              <a:rPr lang="es-CL" dirty="0"/>
              <a:t>, etc. etc.</a:t>
            </a:r>
          </a:p>
          <a:p>
            <a:endParaRPr lang="es-C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D4E0F3"/>
                </a:solidFill>
                <a:latin typeface="Mark Pro" panose="020B0504020201010104" pitchFamily="34" charset="0"/>
              </a:rPr>
              <a:t>Each variable receives a partial score from 0 to 100, and the added total score of the index indicates the level of risk of a wildfire occurring.</a:t>
            </a:r>
          </a:p>
          <a:p>
            <a:endParaRPr lang="es-C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ark Pro" panose="020B0504020201010104" pitchFamily="34" charset="0"/>
                <a:cs typeface="Arial" panose="020B0604020202020204" pitchFamily="34" charset="0"/>
              </a:rPr>
              <a:t>Now let me show you the actual dashboard</a:t>
            </a:r>
          </a:p>
          <a:p>
            <a:endParaRPr lang="es-419" dirty="0"/>
          </a:p>
        </p:txBody>
      </p:sp>
      <p:sp>
        <p:nvSpPr>
          <p:cNvPr id="4" name="Slide Number Placeholder 3"/>
          <p:cNvSpPr>
            <a:spLocks noGrp="1"/>
          </p:cNvSpPr>
          <p:nvPr>
            <p:ph type="sldNum" sz="quarter" idx="5"/>
          </p:nvPr>
        </p:nvSpPr>
        <p:spPr/>
        <p:txBody>
          <a:bodyPr/>
          <a:lstStyle/>
          <a:p>
            <a:fld id="{EE78875A-2BFD-4A97-8A1C-4207E711C00A}" type="slidenum">
              <a:rPr lang="es-419" smtClean="0"/>
              <a:t>5</a:t>
            </a:fld>
            <a:endParaRPr lang="es-419"/>
          </a:p>
        </p:txBody>
      </p:sp>
    </p:spTree>
    <p:extLst>
      <p:ext uri="{BB962C8B-B14F-4D97-AF65-F5344CB8AC3E}">
        <p14:creationId xmlns:p14="http://schemas.microsoft.com/office/powerpoint/2010/main" val="1975995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Now, for the dashboard itself. What we can see is:</a:t>
            </a: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1. </a:t>
            </a:r>
            <a:r>
              <a:rPr lang="en-US" sz="1200" kern="1200" dirty="0">
                <a:solidFill>
                  <a:schemeClr val="tx1"/>
                </a:solidFill>
                <a:effectLst/>
                <a:latin typeface="+mn-lt"/>
                <a:ea typeface="+mn-ea"/>
                <a:cs typeface="+mn-cs"/>
              </a:rPr>
              <a:t>A polar coordinate plot that displays the 4 risk variables mentioned before as axes. Each variable is normalized  to reflect its contribution to the fire risk score. The polygon's color reflects its total risk category as shown in the legend on the right. This view  is meant to instantly communicates variable contributions and overall risk level, and on top it also has quick access buttons to check future dates</a:t>
            </a:r>
          </a:p>
          <a:p>
            <a:r>
              <a:rPr lang="en-US" sz="1200" b="1" kern="1200" dirty="0">
                <a:solidFill>
                  <a:schemeClr val="tx1"/>
                </a:solidFill>
                <a:effectLst/>
                <a:latin typeface="+mn-lt"/>
                <a:ea typeface="+mn-ea"/>
                <a:cs typeface="+mn-cs"/>
              </a:rPr>
              <a:t>2. </a:t>
            </a:r>
            <a:r>
              <a:rPr lang="en-US" sz="1200" b="0" kern="1200" dirty="0">
                <a:solidFill>
                  <a:schemeClr val="tx1"/>
                </a:solidFill>
                <a:effectLst/>
                <a:latin typeface="+mn-lt"/>
                <a:ea typeface="+mn-ea"/>
                <a:cs typeface="+mn-cs"/>
              </a:rPr>
              <a:t>To the right you can see a</a:t>
            </a:r>
            <a:r>
              <a:rPr lang="en-US" sz="1200" kern="1200" dirty="0">
                <a:solidFill>
                  <a:schemeClr val="tx1"/>
                </a:solidFill>
                <a:effectLst/>
                <a:latin typeface="+mn-lt"/>
                <a:ea typeface="+mn-ea"/>
                <a:cs typeface="+mn-cs"/>
              </a:rPr>
              <a:t> polar compass  that plots wind direction and speed using a wedge visualization. The wedge indicates the direction the wind  is coming from and its length is scaled to wind speed. Color intensity reflects the associated risk level. This informs stakeholders on the probable fire spread direction and speed </a:t>
            </a:r>
          </a:p>
          <a:p>
            <a:r>
              <a:rPr lang="en-US" sz="1200" b="1" kern="1200" dirty="0">
                <a:solidFill>
                  <a:schemeClr val="tx1"/>
                </a:solidFill>
                <a:effectLst/>
                <a:latin typeface="+mn-lt"/>
                <a:ea typeface="+mn-ea"/>
                <a:cs typeface="+mn-cs"/>
              </a:rPr>
              <a:t>3. </a:t>
            </a:r>
            <a:r>
              <a:rPr lang="en-US" sz="1200" b="0" kern="1200" dirty="0">
                <a:solidFill>
                  <a:schemeClr val="tx1"/>
                </a:solidFill>
                <a:effectLst/>
                <a:latin typeface="+mn-lt"/>
                <a:ea typeface="+mn-ea"/>
                <a:cs typeface="+mn-cs"/>
              </a:rPr>
              <a:t>Below this we have a </a:t>
            </a:r>
            <a:r>
              <a:rPr lang="en-US" sz="1200" kern="1200" dirty="0">
                <a:solidFill>
                  <a:schemeClr val="tx1"/>
                </a:solidFill>
                <a:effectLst/>
                <a:latin typeface="+mn-lt"/>
                <a:ea typeface="+mn-ea"/>
                <a:cs typeface="+mn-cs"/>
              </a:rPr>
              <a:t>tabular display that shows the real numerical values for each variable and its corresponding risk score. This might accommodate users who prefer precise numbers over visual representations.</a:t>
            </a:r>
            <a:endParaRPr lang="es-419"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4. </a:t>
            </a:r>
            <a:r>
              <a:rPr lang="en-US" sz="1200" b="0" kern="1200" dirty="0">
                <a:solidFill>
                  <a:schemeClr val="tx1"/>
                </a:solidFill>
                <a:effectLst/>
                <a:latin typeface="+mn-lt"/>
                <a:ea typeface="+mn-ea"/>
                <a:cs typeface="+mn-cs"/>
              </a:rPr>
              <a:t>I also included a</a:t>
            </a:r>
            <a:r>
              <a:rPr lang="en-US" sz="1200" kern="1200" dirty="0">
                <a:solidFill>
                  <a:schemeClr val="tx1"/>
                </a:solidFill>
                <a:effectLst/>
                <a:latin typeface="+mn-lt"/>
                <a:ea typeface="+mn-ea"/>
                <a:cs typeface="+mn-cs"/>
              </a:rPr>
              <a:t> 14-day bar chart that displays projected risk scores, color-coded by risk category.  This can further be expanded to show the risk values for the next 2 weeks. This allows users to explore forecast patterns and high-risk windows. There is also a line chart below showing the actual values of each variable.</a:t>
            </a:r>
            <a:endParaRPr lang="es-419"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5. </a:t>
            </a:r>
            <a:r>
              <a:rPr lang="en-US" sz="1200" kern="1200" dirty="0">
                <a:solidFill>
                  <a:schemeClr val="tx1"/>
                </a:solidFill>
                <a:effectLst/>
                <a:latin typeface="+mn-lt"/>
                <a:ea typeface="+mn-ea"/>
                <a:cs typeface="+mn-cs"/>
              </a:rPr>
              <a:t>Finally, and as a work in progress, I added a map that shows that shows directional wind flow lines colored by intensity,—overlaying the region surrounding Bosque </a:t>
            </a:r>
            <a:r>
              <a:rPr lang="en-US" sz="1200" kern="1200" dirty="0" err="1">
                <a:solidFill>
                  <a:schemeClr val="tx1"/>
                </a:solidFill>
                <a:effectLst/>
                <a:latin typeface="+mn-lt"/>
                <a:ea typeface="+mn-ea"/>
                <a:cs typeface="+mn-cs"/>
              </a:rPr>
              <a:t>Pehuén</a:t>
            </a:r>
            <a:r>
              <a:rPr lang="en-US" sz="1200" kern="1200" dirty="0">
                <a:solidFill>
                  <a:schemeClr val="tx1"/>
                </a:solidFill>
                <a:effectLst/>
                <a:latin typeface="+mn-lt"/>
                <a:ea typeface="+mn-ea"/>
                <a:cs typeface="+mn-cs"/>
              </a:rPr>
              <a:t> (marked with a golden highlight). This visualization communicates regional wind patterns and how local conditions situate within the landscape.</a:t>
            </a:r>
            <a:endParaRPr lang="es-419" sz="1200" kern="1200" dirty="0">
              <a:solidFill>
                <a:schemeClr val="tx1"/>
              </a:solidFill>
              <a:effectLst/>
              <a:latin typeface="+mn-lt"/>
              <a:ea typeface="+mn-ea"/>
              <a:cs typeface="+mn-cs"/>
            </a:endParaRPr>
          </a:p>
          <a:p>
            <a:endParaRPr lang="es-419" dirty="0"/>
          </a:p>
        </p:txBody>
      </p:sp>
      <p:sp>
        <p:nvSpPr>
          <p:cNvPr id="4" name="Slide Number Placeholder 3"/>
          <p:cNvSpPr>
            <a:spLocks noGrp="1"/>
          </p:cNvSpPr>
          <p:nvPr>
            <p:ph type="sldNum" sz="quarter" idx="5"/>
          </p:nvPr>
        </p:nvSpPr>
        <p:spPr/>
        <p:txBody>
          <a:bodyPr/>
          <a:lstStyle/>
          <a:p>
            <a:fld id="{EE78875A-2BFD-4A97-8A1C-4207E711C00A}" type="slidenum">
              <a:rPr lang="es-419" smtClean="0"/>
              <a:t>6</a:t>
            </a:fld>
            <a:endParaRPr lang="es-419"/>
          </a:p>
        </p:txBody>
      </p:sp>
    </p:spTree>
    <p:extLst>
      <p:ext uri="{BB962C8B-B14F-4D97-AF65-F5344CB8AC3E}">
        <p14:creationId xmlns:p14="http://schemas.microsoft.com/office/powerpoint/2010/main" val="2085005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L" dirty="0" err="1"/>
              <a:t>Some</a:t>
            </a:r>
            <a:r>
              <a:rPr lang="es-CL" dirty="0"/>
              <a:t> </a:t>
            </a:r>
            <a:r>
              <a:rPr lang="es-CL" dirty="0" err="1"/>
              <a:t>of</a:t>
            </a:r>
            <a:r>
              <a:rPr lang="es-CL" dirty="0"/>
              <a:t> the </a:t>
            </a:r>
            <a:r>
              <a:rPr lang="es-CL" dirty="0" err="1"/>
              <a:t>key</a:t>
            </a:r>
            <a:r>
              <a:rPr lang="es-CL" dirty="0"/>
              <a:t> </a:t>
            </a:r>
            <a:r>
              <a:rPr lang="es-CL" dirty="0" err="1"/>
              <a:t>takeaways</a:t>
            </a:r>
            <a:r>
              <a:rPr lang="es-CL" dirty="0"/>
              <a:t> are </a:t>
            </a:r>
            <a:r>
              <a:rPr lang="es-CL" dirty="0" err="1"/>
              <a:t>that</a:t>
            </a:r>
            <a:r>
              <a:rPr lang="es-CL" dirty="0"/>
              <a:t> </a:t>
            </a:r>
            <a:r>
              <a:rPr lang="es-CL" dirty="0" err="1"/>
              <a:t>my</a:t>
            </a:r>
            <a:r>
              <a:rPr lang="es-CL" dirty="0"/>
              <a:t> </a:t>
            </a:r>
            <a:r>
              <a:rPr lang="es-CL" dirty="0" err="1"/>
              <a:t>visualization</a:t>
            </a:r>
            <a:r>
              <a:rPr lang="es-CL" dirty="0"/>
              <a:t> </a:t>
            </a:r>
            <a:r>
              <a:rPr lang="es-CL" dirty="0" err="1"/>
              <a:t>is</a:t>
            </a:r>
            <a:r>
              <a:rPr lang="es-CL" dirty="0"/>
              <a:t> </a:t>
            </a:r>
            <a:r>
              <a:rPr lang="es-CL" dirty="0" err="1"/>
              <a:t>very</a:t>
            </a:r>
            <a:r>
              <a:rPr lang="es-CL" dirty="0"/>
              <a:t> </a:t>
            </a:r>
            <a:r>
              <a:rPr lang="es-CL" dirty="0" err="1"/>
              <a:t>locally</a:t>
            </a:r>
            <a:r>
              <a:rPr lang="es-CL" dirty="0"/>
              <a:t> </a:t>
            </a:r>
            <a:r>
              <a:rPr lang="es-CL" dirty="0" err="1"/>
              <a:t>focussed</a:t>
            </a:r>
            <a:r>
              <a:rPr lang="es-CL" dirty="0"/>
              <a:t> </a:t>
            </a:r>
            <a:r>
              <a:rPr lang="es-CL" dirty="0" err="1"/>
              <a:t>for</a:t>
            </a:r>
            <a:r>
              <a:rPr lang="es-CL" dirty="0"/>
              <a:t> the target </a:t>
            </a:r>
            <a:r>
              <a:rPr lang="es-CL" dirty="0" err="1"/>
              <a:t>audience</a:t>
            </a:r>
            <a:r>
              <a:rPr lang="es-CL" dirty="0"/>
              <a:t>; </a:t>
            </a:r>
            <a:r>
              <a:rPr lang="es-CL" dirty="0" err="1"/>
              <a:t>its</a:t>
            </a:r>
            <a:r>
              <a:rPr lang="es-CL" dirty="0"/>
              <a:t> accesible </a:t>
            </a:r>
            <a:r>
              <a:rPr lang="es-CL" dirty="0" err="1"/>
              <a:t>for</a:t>
            </a:r>
            <a:r>
              <a:rPr lang="es-CL" dirty="0"/>
              <a:t> a </a:t>
            </a:r>
            <a:r>
              <a:rPr lang="es-CL" dirty="0" err="1"/>
              <a:t>wider</a:t>
            </a:r>
            <a:r>
              <a:rPr lang="es-CL" dirty="0"/>
              <a:t> </a:t>
            </a:r>
            <a:r>
              <a:rPr lang="es-CL" dirty="0" err="1"/>
              <a:t>audience</a:t>
            </a:r>
            <a:r>
              <a:rPr lang="es-CL" dirty="0"/>
              <a:t> </a:t>
            </a:r>
            <a:r>
              <a:rPr lang="es-CL" dirty="0" err="1"/>
              <a:t>than</a:t>
            </a:r>
            <a:r>
              <a:rPr lang="es-CL" dirty="0"/>
              <a:t> the </a:t>
            </a:r>
            <a:r>
              <a:rPr lang="es-CL" dirty="0" err="1"/>
              <a:t>Government’s</a:t>
            </a:r>
            <a:r>
              <a:rPr lang="es-CL" dirty="0"/>
              <a:t> </a:t>
            </a:r>
            <a:r>
              <a:rPr lang="es-CL" dirty="0" err="1"/>
              <a:t>fire</a:t>
            </a:r>
            <a:r>
              <a:rPr lang="es-CL" dirty="0"/>
              <a:t> </a:t>
            </a:r>
            <a:r>
              <a:rPr lang="es-CL" dirty="0" err="1"/>
              <a:t>risk</a:t>
            </a:r>
            <a:r>
              <a:rPr lang="es-CL" dirty="0"/>
              <a:t> </a:t>
            </a:r>
            <a:r>
              <a:rPr lang="es-CL" dirty="0" err="1"/>
              <a:t>platform</a:t>
            </a:r>
            <a:r>
              <a:rPr lang="es-CL" dirty="0"/>
              <a:t>; </a:t>
            </a:r>
            <a:r>
              <a:rPr lang="es-CL" dirty="0" err="1"/>
              <a:t>It</a:t>
            </a:r>
            <a:r>
              <a:rPr lang="es-CL" dirty="0"/>
              <a:t> </a:t>
            </a:r>
            <a:r>
              <a:rPr lang="es-CL" dirty="0" err="1"/>
              <a:t>immediately</a:t>
            </a:r>
            <a:r>
              <a:rPr lang="es-CL" dirty="0"/>
              <a:t> </a:t>
            </a:r>
            <a:r>
              <a:rPr lang="es-CL" dirty="0" err="1"/>
              <a:t>communicates</a:t>
            </a:r>
            <a:r>
              <a:rPr lang="es-CL" dirty="0"/>
              <a:t> </a:t>
            </a:r>
            <a:r>
              <a:rPr lang="es-CL" dirty="0" err="1"/>
              <a:t>fire</a:t>
            </a:r>
            <a:r>
              <a:rPr lang="es-CL" dirty="0"/>
              <a:t> </a:t>
            </a:r>
            <a:r>
              <a:rPr lang="es-CL" dirty="0" err="1"/>
              <a:t>risk</a:t>
            </a:r>
            <a:r>
              <a:rPr lang="es-CL" dirty="0"/>
              <a:t>; and </a:t>
            </a:r>
            <a:r>
              <a:rPr lang="es-CL" dirty="0" err="1"/>
              <a:t>its</a:t>
            </a:r>
            <a:r>
              <a:rPr lang="es-CL" dirty="0"/>
              <a:t> </a:t>
            </a:r>
            <a:r>
              <a:rPr lang="es-CL" dirty="0" err="1"/>
              <a:t>easily</a:t>
            </a:r>
            <a:r>
              <a:rPr lang="es-CL" dirty="0"/>
              <a:t> reproducible, </a:t>
            </a:r>
            <a:r>
              <a:rPr lang="es-CL" dirty="0" err="1"/>
              <a:t>since</a:t>
            </a:r>
            <a:r>
              <a:rPr lang="es-CL" dirty="0"/>
              <a:t> the data </a:t>
            </a:r>
            <a:r>
              <a:rPr lang="es-CL" dirty="0" err="1"/>
              <a:t>obtained</a:t>
            </a:r>
            <a:r>
              <a:rPr lang="es-CL" dirty="0"/>
              <a:t> can be </a:t>
            </a:r>
            <a:r>
              <a:rPr lang="es-CL" dirty="0" err="1"/>
              <a:t>found</a:t>
            </a:r>
            <a:r>
              <a:rPr lang="es-CL" dirty="0"/>
              <a:t> in </a:t>
            </a:r>
            <a:r>
              <a:rPr lang="es-CL" dirty="0" err="1"/>
              <a:t>any</a:t>
            </a:r>
            <a:r>
              <a:rPr lang="es-CL" dirty="0"/>
              <a:t> </a:t>
            </a:r>
            <a:r>
              <a:rPr lang="es-CL" dirty="0" err="1"/>
              <a:t>weather</a:t>
            </a:r>
            <a:r>
              <a:rPr lang="es-CL" dirty="0"/>
              <a:t> </a:t>
            </a:r>
            <a:r>
              <a:rPr lang="es-CL" dirty="0" err="1"/>
              <a:t>station</a:t>
            </a:r>
            <a:r>
              <a:rPr lang="es-CL" dirty="0"/>
              <a:t>.-</a:t>
            </a:r>
          </a:p>
          <a:p>
            <a:endParaRPr lang="es-CL" dirty="0"/>
          </a:p>
          <a:p>
            <a:r>
              <a:rPr lang="es-CL" dirty="0"/>
              <a:t>As </a:t>
            </a:r>
            <a:r>
              <a:rPr lang="es-CL" dirty="0" err="1"/>
              <a:t>my</a:t>
            </a:r>
            <a:r>
              <a:rPr lang="es-CL" dirty="0"/>
              <a:t> final </a:t>
            </a:r>
            <a:r>
              <a:rPr lang="es-CL" dirty="0" err="1"/>
              <a:t>words</a:t>
            </a:r>
            <a:r>
              <a:rPr lang="es-CL" dirty="0"/>
              <a:t>, I </a:t>
            </a:r>
            <a:r>
              <a:rPr lang="es-CL" dirty="0" err="1"/>
              <a:t>would</a:t>
            </a:r>
            <a:r>
              <a:rPr lang="es-CL" dirty="0"/>
              <a:t> </a:t>
            </a:r>
            <a:r>
              <a:rPr lang="es-CL" dirty="0" err="1"/>
              <a:t>like</a:t>
            </a:r>
            <a:r>
              <a:rPr lang="es-CL" dirty="0"/>
              <a:t> </a:t>
            </a:r>
            <a:r>
              <a:rPr lang="es-CL" dirty="0" err="1"/>
              <a:t>to</a:t>
            </a:r>
            <a:r>
              <a:rPr lang="es-CL" dirty="0"/>
              <a:t> once </a:t>
            </a:r>
            <a:r>
              <a:rPr lang="es-CL" dirty="0" err="1"/>
              <a:t>again</a:t>
            </a:r>
            <a:r>
              <a:rPr lang="es-CL" dirty="0"/>
              <a:t> </a:t>
            </a:r>
            <a:r>
              <a:rPr lang="es-CL" dirty="0" err="1"/>
              <a:t>thank</a:t>
            </a:r>
            <a:r>
              <a:rPr lang="es-CL" dirty="0"/>
              <a:t> Mr. Caban </a:t>
            </a:r>
            <a:r>
              <a:rPr lang="es-CL" dirty="0" err="1"/>
              <a:t>for</a:t>
            </a:r>
            <a:r>
              <a:rPr lang="es-CL" dirty="0"/>
              <a:t> the </a:t>
            </a:r>
            <a:r>
              <a:rPr lang="es-CL" dirty="0" err="1"/>
              <a:t>lectures</a:t>
            </a:r>
            <a:r>
              <a:rPr lang="es-CL" dirty="0"/>
              <a:t> and </a:t>
            </a:r>
            <a:r>
              <a:rPr lang="es-CL" dirty="0" err="1"/>
              <a:t>assignments</a:t>
            </a:r>
            <a:r>
              <a:rPr lang="es-CL" dirty="0"/>
              <a:t> </a:t>
            </a:r>
            <a:r>
              <a:rPr lang="es-CL" dirty="0" err="1"/>
              <a:t>given</a:t>
            </a:r>
            <a:r>
              <a:rPr lang="es-CL" dirty="0"/>
              <a:t> </a:t>
            </a:r>
            <a:r>
              <a:rPr lang="es-CL" dirty="0" err="1"/>
              <a:t>across</a:t>
            </a:r>
            <a:r>
              <a:rPr lang="es-CL" dirty="0"/>
              <a:t> </a:t>
            </a:r>
            <a:r>
              <a:rPr lang="es-CL" dirty="0" err="1"/>
              <a:t>these</a:t>
            </a:r>
            <a:r>
              <a:rPr lang="es-CL" dirty="0"/>
              <a:t> </a:t>
            </a:r>
            <a:r>
              <a:rPr lang="es-CL" dirty="0" err="1"/>
              <a:t>courses</a:t>
            </a:r>
            <a:r>
              <a:rPr lang="es-CL" dirty="0"/>
              <a:t>, and I hope </a:t>
            </a:r>
            <a:r>
              <a:rPr lang="es-CL" dirty="0" err="1"/>
              <a:t>that</a:t>
            </a:r>
            <a:r>
              <a:rPr lang="es-CL" dirty="0"/>
              <a:t> </a:t>
            </a:r>
            <a:r>
              <a:rPr lang="es-CL" dirty="0" err="1"/>
              <a:t>my</a:t>
            </a:r>
            <a:r>
              <a:rPr lang="es-CL" dirty="0"/>
              <a:t> </a:t>
            </a:r>
            <a:r>
              <a:rPr lang="es-CL" dirty="0" err="1"/>
              <a:t>p´resentations</a:t>
            </a:r>
            <a:r>
              <a:rPr lang="es-CL" dirty="0"/>
              <a:t> </a:t>
            </a:r>
            <a:r>
              <a:rPr lang="es-CL" dirty="0" err="1"/>
              <a:t>reflect</a:t>
            </a:r>
            <a:r>
              <a:rPr lang="es-CL" dirty="0"/>
              <a:t> </a:t>
            </a:r>
            <a:r>
              <a:rPr lang="es-CL" dirty="0" err="1"/>
              <a:t>all</a:t>
            </a:r>
            <a:r>
              <a:rPr lang="es-CL" dirty="0"/>
              <a:t> the </a:t>
            </a:r>
            <a:r>
              <a:rPr lang="es-CL" dirty="0" err="1"/>
              <a:t>insights</a:t>
            </a:r>
            <a:r>
              <a:rPr lang="es-CL" dirty="0"/>
              <a:t> </a:t>
            </a:r>
            <a:r>
              <a:rPr lang="es-CL" dirty="0" err="1"/>
              <a:t>that</a:t>
            </a:r>
            <a:r>
              <a:rPr lang="es-CL" dirty="0"/>
              <a:t> I </a:t>
            </a:r>
            <a:r>
              <a:rPr lang="es-CL" dirty="0" err="1"/>
              <a:t>gained</a:t>
            </a:r>
            <a:r>
              <a:rPr lang="es-CL" dirty="0"/>
              <a:t> </a:t>
            </a:r>
            <a:r>
              <a:rPr lang="es-CL" dirty="0" err="1"/>
              <a:t>during</a:t>
            </a:r>
            <a:r>
              <a:rPr lang="es-CL" dirty="0"/>
              <a:t> the </a:t>
            </a:r>
            <a:r>
              <a:rPr lang="es-CL" dirty="0" err="1"/>
              <a:t>program</a:t>
            </a:r>
            <a:r>
              <a:rPr lang="es-CL" dirty="0"/>
              <a:t>.</a:t>
            </a:r>
          </a:p>
          <a:p>
            <a:endParaRPr lang="es-CL" dirty="0"/>
          </a:p>
          <a:p>
            <a:r>
              <a:rPr lang="es-CL" dirty="0" err="1"/>
              <a:t>Thank</a:t>
            </a:r>
            <a:r>
              <a:rPr lang="es-CL" dirty="0"/>
              <a:t> </a:t>
            </a:r>
            <a:r>
              <a:rPr lang="es-CL" dirty="0" err="1"/>
              <a:t>you</a:t>
            </a:r>
            <a:r>
              <a:rPr lang="es-CL" dirty="0"/>
              <a:t> </a:t>
            </a:r>
            <a:r>
              <a:rPr lang="es-CL" dirty="0" err="1"/>
              <a:t>very</a:t>
            </a:r>
            <a:r>
              <a:rPr lang="es-CL" dirty="0"/>
              <a:t> </a:t>
            </a:r>
            <a:r>
              <a:rPr lang="es-CL" dirty="0" err="1"/>
              <a:t>much</a:t>
            </a:r>
            <a:r>
              <a:rPr lang="es-CL" dirty="0"/>
              <a:t>, </a:t>
            </a:r>
            <a:r>
              <a:rPr lang="es-CL" dirty="0" err="1"/>
              <a:t>goodbye</a:t>
            </a:r>
            <a:endParaRPr lang="es-419" dirty="0"/>
          </a:p>
        </p:txBody>
      </p:sp>
      <p:sp>
        <p:nvSpPr>
          <p:cNvPr id="4" name="Slide Number Placeholder 3"/>
          <p:cNvSpPr>
            <a:spLocks noGrp="1"/>
          </p:cNvSpPr>
          <p:nvPr>
            <p:ph type="sldNum" sz="quarter" idx="5"/>
          </p:nvPr>
        </p:nvSpPr>
        <p:spPr/>
        <p:txBody>
          <a:bodyPr/>
          <a:lstStyle/>
          <a:p>
            <a:fld id="{EE78875A-2BFD-4A97-8A1C-4207E711C00A}" type="slidenum">
              <a:rPr lang="es-419" smtClean="0"/>
              <a:t>7</a:t>
            </a:fld>
            <a:endParaRPr lang="es-419"/>
          </a:p>
        </p:txBody>
      </p:sp>
    </p:spTree>
    <p:extLst>
      <p:ext uri="{BB962C8B-B14F-4D97-AF65-F5344CB8AC3E}">
        <p14:creationId xmlns:p14="http://schemas.microsoft.com/office/powerpoint/2010/main" val="38317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D41F8-9F9C-1EDD-7803-5758CAC45E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419"/>
          </a:p>
        </p:txBody>
      </p:sp>
      <p:sp>
        <p:nvSpPr>
          <p:cNvPr id="3" name="Subtitle 2">
            <a:extLst>
              <a:ext uri="{FF2B5EF4-FFF2-40B4-BE49-F238E27FC236}">
                <a16:creationId xmlns:a16="http://schemas.microsoft.com/office/drawing/2014/main" id="{314EA7F9-9036-89C9-3E18-84ACB7F006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419"/>
          </a:p>
        </p:txBody>
      </p:sp>
      <p:sp>
        <p:nvSpPr>
          <p:cNvPr id="4" name="Date Placeholder 3">
            <a:extLst>
              <a:ext uri="{FF2B5EF4-FFF2-40B4-BE49-F238E27FC236}">
                <a16:creationId xmlns:a16="http://schemas.microsoft.com/office/drawing/2014/main" id="{21F9EA99-A7D2-4339-1C45-F74BBA669AE1}"/>
              </a:ext>
            </a:extLst>
          </p:cNvPr>
          <p:cNvSpPr>
            <a:spLocks noGrp="1"/>
          </p:cNvSpPr>
          <p:nvPr>
            <p:ph type="dt" sz="half" idx="10"/>
          </p:nvPr>
        </p:nvSpPr>
        <p:spPr/>
        <p:txBody>
          <a:bodyPr/>
          <a:lstStyle/>
          <a:p>
            <a:fld id="{E0A18559-FE52-42F2-B5D8-75DC748FBA96}" type="datetimeFigureOut">
              <a:rPr lang="es-419" smtClean="0"/>
              <a:t>5/1/2026</a:t>
            </a:fld>
            <a:endParaRPr lang="es-419"/>
          </a:p>
        </p:txBody>
      </p:sp>
      <p:sp>
        <p:nvSpPr>
          <p:cNvPr id="5" name="Footer Placeholder 4">
            <a:extLst>
              <a:ext uri="{FF2B5EF4-FFF2-40B4-BE49-F238E27FC236}">
                <a16:creationId xmlns:a16="http://schemas.microsoft.com/office/drawing/2014/main" id="{D3F8E08D-EB93-EEED-2D69-F84AB9E1CC5A}"/>
              </a:ext>
            </a:extLst>
          </p:cNvPr>
          <p:cNvSpPr>
            <a:spLocks noGrp="1"/>
          </p:cNvSpPr>
          <p:nvPr>
            <p:ph type="ftr" sz="quarter" idx="11"/>
          </p:nvPr>
        </p:nvSpPr>
        <p:spPr/>
        <p:txBody>
          <a:bodyPr/>
          <a:lstStyle/>
          <a:p>
            <a:endParaRPr lang="es-419"/>
          </a:p>
        </p:txBody>
      </p:sp>
      <p:sp>
        <p:nvSpPr>
          <p:cNvPr id="6" name="Slide Number Placeholder 5">
            <a:extLst>
              <a:ext uri="{FF2B5EF4-FFF2-40B4-BE49-F238E27FC236}">
                <a16:creationId xmlns:a16="http://schemas.microsoft.com/office/drawing/2014/main" id="{4FD35D86-59E9-8E0B-0D73-589DCAEBC2DA}"/>
              </a:ext>
            </a:extLst>
          </p:cNvPr>
          <p:cNvSpPr>
            <a:spLocks noGrp="1"/>
          </p:cNvSpPr>
          <p:nvPr>
            <p:ph type="sldNum" sz="quarter" idx="12"/>
          </p:nvPr>
        </p:nvSpPr>
        <p:spPr/>
        <p:txBody>
          <a:bodyPr/>
          <a:lstStyle/>
          <a:p>
            <a:fld id="{B628C043-64F9-4EA6-9CCC-8E31499148CA}" type="slidenum">
              <a:rPr lang="es-419" smtClean="0"/>
              <a:t>‹#›</a:t>
            </a:fld>
            <a:endParaRPr lang="es-419"/>
          </a:p>
        </p:txBody>
      </p:sp>
    </p:spTree>
    <p:extLst>
      <p:ext uri="{BB962C8B-B14F-4D97-AF65-F5344CB8AC3E}">
        <p14:creationId xmlns:p14="http://schemas.microsoft.com/office/powerpoint/2010/main" val="4107293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F0EC5-0C9C-643B-A851-F0D2EE9108F0}"/>
              </a:ext>
            </a:extLst>
          </p:cNvPr>
          <p:cNvSpPr>
            <a:spLocks noGrp="1"/>
          </p:cNvSpPr>
          <p:nvPr>
            <p:ph type="title"/>
          </p:nvPr>
        </p:nvSpPr>
        <p:spPr/>
        <p:txBody>
          <a:bodyPr/>
          <a:lstStyle/>
          <a:p>
            <a:r>
              <a:rPr lang="en-US"/>
              <a:t>Click to edit Master title style</a:t>
            </a:r>
            <a:endParaRPr lang="es-419"/>
          </a:p>
        </p:txBody>
      </p:sp>
      <p:sp>
        <p:nvSpPr>
          <p:cNvPr id="3" name="Vertical Text Placeholder 2">
            <a:extLst>
              <a:ext uri="{FF2B5EF4-FFF2-40B4-BE49-F238E27FC236}">
                <a16:creationId xmlns:a16="http://schemas.microsoft.com/office/drawing/2014/main" id="{632E9AA5-B6D4-10E7-D6A7-D4FA80586F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Date Placeholder 3">
            <a:extLst>
              <a:ext uri="{FF2B5EF4-FFF2-40B4-BE49-F238E27FC236}">
                <a16:creationId xmlns:a16="http://schemas.microsoft.com/office/drawing/2014/main" id="{7128E65F-5FE8-0FBC-E24C-DCCD594764BF}"/>
              </a:ext>
            </a:extLst>
          </p:cNvPr>
          <p:cNvSpPr>
            <a:spLocks noGrp="1"/>
          </p:cNvSpPr>
          <p:nvPr>
            <p:ph type="dt" sz="half" idx="10"/>
          </p:nvPr>
        </p:nvSpPr>
        <p:spPr/>
        <p:txBody>
          <a:bodyPr/>
          <a:lstStyle/>
          <a:p>
            <a:fld id="{E0A18559-FE52-42F2-B5D8-75DC748FBA96}" type="datetimeFigureOut">
              <a:rPr lang="es-419" smtClean="0"/>
              <a:t>5/1/2026</a:t>
            </a:fld>
            <a:endParaRPr lang="es-419"/>
          </a:p>
        </p:txBody>
      </p:sp>
      <p:sp>
        <p:nvSpPr>
          <p:cNvPr id="5" name="Footer Placeholder 4">
            <a:extLst>
              <a:ext uri="{FF2B5EF4-FFF2-40B4-BE49-F238E27FC236}">
                <a16:creationId xmlns:a16="http://schemas.microsoft.com/office/drawing/2014/main" id="{5F3D6F61-682B-159D-A2EF-52ABB29B6CE4}"/>
              </a:ext>
            </a:extLst>
          </p:cNvPr>
          <p:cNvSpPr>
            <a:spLocks noGrp="1"/>
          </p:cNvSpPr>
          <p:nvPr>
            <p:ph type="ftr" sz="quarter" idx="11"/>
          </p:nvPr>
        </p:nvSpPr>
        <p:spPr/>
        <p:txBody>
          <a:bodyPr/>
          <a:lstStyle/>
          <a:p>
            <a:endParaRPr lang="es-419"/>
          </a:p>
        </p:txBody>
      </p:sp>
      <p:sp>
        <p:nvSpPr>
          <p:cNvPr id="6" name="Slide Number Placeholder 5">
            <a:extLst>
              <a:ext uri="{FF2B5EF4-FFF2-40B4-BE49-F238E27FC236}">
                <a16:creationId xmlns:a16="http://schemas.microsoft.com/office/drawing/2014/main" id="{62BC0A62-94B4-8CC0-A1D7-F1AF5347C5C2}"/>
              </a:ext>
            </a:extLst>
          </p:cNvPr>
          <p:cNvSpPr>
            <a:spLocks noGrp="1"/>
          </p:cNvSpPr>
          <p:nvPr>
            <p:ph type="sldNum" sz="quarter" idx="12"/>
          </p:nvPr>
        </p:nvSpPr>
        <p:spPr/>
        <p:txBody>
          <a:bodyPr/>
          <a:lstStyle/>
          <a:p>
            <a:fld id="{B628C043-64F9-4EA6-9CCC-8E31499148CA}" type="slidenum">
              <a:rPr lang="es-419" smtClean="0"/>
              <a:t>‹#›</a:t>
            </a:fld>
            <a:endParaRPr lang="es-419"/>
          </a:p>
        </p:txBody>
      </p:sp>
    </p:spTree>
    <p:extLst>
      <p:ext uri="{BB962C8B-B14F-4D97-AF65-F5344CB8AC3E}">
        <p14:creationId xmlns:p14="http://schemas.microsoft.com/office/powerpoint/2010/main" val="3369738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422277-2693-1176-38D2-62E392D1786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419"/>
          </a:p>
        </p:txBody>
      </p:sp>
      <p:sp>
        <p:nvSpPr>
          <p:cNvPr id="3" name="Vertical Text Placeholder 2">
            <a:extLst>
              <a:ext uri="{FF2B5EF4-FFF2-40B4-BE49-F238E27FC236}">
                <a16:creationId xmlns:a16="http://schemas.microsoft.com/office/drawing/2014/main" id="{F78D3E7A-8C51-15CA-04C2-1E4159D2475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Date Placeholder 3">
            <a:extLst>
              <a:ext uri="{FF2B5EF4-FFF2-40B4-BE49-F238E27FC236}">
                <a16:creationId xmlns:a16="http://schemas.microsoft.com/office/drawing/2014/main" id="{210E882D-BE9C-8D60-533B-2B334F25A4A2}"/>
              </a:ext>
            </a:extLst>
          </p:cNvPr>
          <p:cNvSpPr>
            <a:spLocks noGrp="1"/>
          </p:cNvSpPr>
          <p:nvPr>
            <p:ph type="dt" sz="half" idx="10"/>
          </p:nvPr>
        </p:nvSpPr>
        <p:spPr/>
        <p:txBody>
          <a:bodyPr/>
          <a:lstStyle/>
          <a:p>
            <a:fld id="{E0A18559-FE52-42F2-B5D8-75DC748FBA96}" type="datetimeFigureOut">
              <a:rPr lang="es-419" smtClean="0"/>
              <a:t>5/1/2026</a:t>
            </a:fld>
            <a:endParaRPr lang="es-419"/>
          </a:p>
        </p:txBody>
      </p:sp>
      <p:sp>
        <p:nvSpPr>
          <p:cNvPr id="5" name="Footer Placeholder 4">
            <a:extLst>
              <a:ext uri="{FF2B5EF4-FFF2-40B4-BE49-F238E27FC236}">
                <a16:creationId xmlns:a16="http://schemas.microsoft.com/office/drawing/2014/main" id="{0E80C515-5922-390B-9EEB-6B733940AE56}"/>
              </a:ext>
            </a:extLst>
          </p:cNvPr>
          <p:cNvSpPr>
            <a:spLocks noGrp="1"/>
          </p:cNvSpPr>
          <p:nvPr>
            <p:ph type="ftr" sz="quarter" idx="11"/>
          </p:nvPr>
        </p:nvSpPr>
        <p:spPr/>
        <p:txBody>
          <a:bodyPr/>
          <a:lstStyle/>
          <a:p>
            <a:endParaRPr lang="es-419"/>
          </a:p>
        </p:txBody>
      </p:sp>
      <p:sp>
        <p:nvSpPr>
          <p:cNvPr id="6" name="Slide Number Placeholder 5">
            <a:extLst>
              <a:ext uri="{FF2B5EF4-FFF2-40B4-BE49-F238E27FC236}">
                <a16:creationId xmlns:a16="http://schemas.microsoft.com/office/drawing/2014/main" id="{299AA3B0-8253-2C3A-F802-811B30C2810B}"/>
              </a:ext>
            </a:extLst>
          </p:cNvPr>
          <p:cNvSpPr>
            <a:spLocks noGrp="1"/>
          </p:cNvSpPr>
          <p:nvPr>
            <p:ph type="sldNum" sz="quarter" idx="12"/>
          </p:nvPr>
        </p:nvSpPr>
        <p:spPr/>
        <p:txBody>
          <a:bodyPr/>
          <a:lstStyle/>
          <a:p>
            <a:fld id="{B628C043-64F9-4EA6-9CCC-8E31499148CA}" type="slidenum">
              <a:rPr lang="es-419" smtClean="0"/>
              <a:t>‹#›</a:t>
            </a:fld>
            <a:endParaRPr lang="es-419"/>
          </a:p>
        </p:txBody>
      </p:sp>
    </p:spTree>
    <p:extLst>
      <p:ext uri="{BB962C8B-B14F-4D97-AF65-F5344CB8AC3E}">
        <p14:creationId xmlns:p14="http://schemas.microsoft.com/office/powerpoint/2010/main" val="394978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040E1-96A1-8531-BC1B-6CFFE7BF0E31}"/>
              </a:ext>
            </a:extLst>
          </p:cNvPr>
          <p:cNvSpPr>
            <a:spLocks noGrp="1"/>
          </p:cNvSpPr>
          <p:nvPr>
            <p:ph type="title"/>
          </p:nvPr>
        </p:nvSpPr>
        <p:spPr/>
        <p:txBody>
          <a:bodyPr/>
          <a:lstStyle/>
          <a:p>
            <a:r>
              <a:rPr lang="en-US"/>
              <a:t>Click to edit Master title style</a:t>
            </a:r>
            <a:endParaRPr lang="es-419"/>
          </a:p>
        </p:txBody>
      </p:sp>
      <p:sp>
        <p:nvSpPr>
          <p:cNvPr id="3" name="Content Placeholder 2">
            <a:extLst>
              <a:ext uri="{FF2B5EF4-FFF2-40B4-BE49-F238E27FC236}">
                <a16:creationId xmlns:a16="http://schemas.microsoft.com/office/drawing/2014/main" id="{ADA53676-20BC-D5B5-C39E-B4CEC49356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Date Placeholder 3">
            <a:extLst>
              <a:ext uri="{FF2B5EF4-FFF2-40B4-BE49-F238E27FC236}">
                <a16:creationId xmlns:a16="http://schemas.microsoft.com/office/drawing/2014/main" id="{F7152E44-9CEB-4E07-14FB-7CB91D6083AA}"/>
              </a:ext>
            </a:extLst>
          </p:cNvPr>
          <p:cNvSpPr>
            <a:spLocks noGrp="1"/>
          </p:cNvSpPr>
          <p:nvPr>
            <p:ph type="dt" sz="half" idx="10"/>
          </p:nvPr>
        </p:nvSpPr>
        <p:spPr/>
        <p:txBody>
          <a:bodyPr/>
          <a:lstStyle/>
          <a:p>
            <a:fld id="{E0A18559-FE52-42F2-B5D8-75DC748FBA96}" type="datetimeFigureOut">
              <a:rPr lang="es-419" smtClean="0"/>
              <a:t>5/1/2026</a:t>
            </a:fld>
            <a:endParaRPr lang="es-419"/>
          </a:p>
        </p:txBody>
      </p:sp>
      <p:sp>
        <p:nvSpPr>
          <p:cNvPr id="5" name="Footer Placeholder 4">
            <a:extLst>
              <a:ext uri="{FF2B5EF4-FFF2-40B4-BE49-F238E27FC236}">
                <a16:creationId xmlns:a16="http://schemas.microsoft.com/office/drawing/2014/main" id="{CF02B34D-AE66-DDAC-AE40-E77DDCAF0C82}"/>
              </a:ext>
            </a:extLst>
          </p:cNvPr>
          <p:cNvSpPr>
            <a:spLocks noGrp="1"/>
          </p:cNvSpPr>
          <p:nvPr>
            <p:ph type="ftr" sz="quarter" idx="11"/>
          </p:nvPr>
        </p:nvSpPr>
        <p:spPr/>
        <p:txBody>
          <a:bodyPr/>
          <a:lstStyle/>
          <a:p>
            <a:endParaRPr lang="es-419"/>
          </a:p>
        </p:txBody>
      </p:sp>
      <p:sp>
        <p:nvSpPr>
          <p:cNvPr id="6" name="Slide Number Placeholder 5">
            <a:extLst>
              <a:ext uri="{FF2B5EF4-FFF2-40B4-BE49-F238E27FC236}">
                <a16:creationId xmlns:a16="http://schemas.microsoft.com/office/drawing/2014/main" id="{FD6E54AA-2E29-EEC4-C658-475E13C747A1}"/>
              </a:ext>
            </a:extLst>
          </p:cNvPr>
          <p:cNvSpPr>
            <a:spLocks noGrp="1"/>
          </p:cNvSpPr>
          <p:nvPr>
            <p:ph type="sldNum" sz="quarter" idx="12"/>
          </p:nvPr>
        </p:nvSpPr>
        <p:spPr/>
        <p:txBody>
          <a:bodyPr/>
          <a:lstStyle/>
          <a:p>
            <a:fld id="{B628C043-64F9-4EA6-9CCC-8E31499148CA}" type="slidenum">
              <a:rPr lang="es-419" smtClean="0"/>
              <a:t>‹#›</a:t>
            </a:fld>
            <a:endParaRPr lang="es-419"/>
          </a:p>
        </p:txBody>
      </p:sp>
    </p:spTree>
    <p:extLst>
      <p:ext uri="{BB962C8B-B14F-4D97-AF65-F5344CB8AC3E}">
        <p14:creationId xmlns:p14="http://schemas.microsoft.com/office/powerpoint/2010/main" val="1730085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FD39A-0482-FFD2-4DA5-1AAF55ED31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419"/>
          </a:p>
        </p:txBody>
      </p:sp>
      <p:sp>
        <p:nvSpPr>
          <p:cNvPr id="3" name="Text Placeholder 2">
            <a:extLst>
              <a:ext uri="{FF2B5EF4-FFF2-40B4-BE49-F238E27FC236}">
                <a16:creationId xmlns:a16="http://schemas.microsoft.com/office/drawing/2014/main" id="{A04B1380-6205-CF63-7AD8-76ADD801197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99B56F-E675-5A5E-5D41-A01498A73A81}"/>
              </a:ext>
            </a:extLst>
          </p:cNvPr>
          <p:cNvSpPr>
            <a:spLocks noGrp="1"/>
          </p:cNvSpPr>
          <p:nvPr>
            <p:ph type="dt" sz="half" idx="10"/>
          </p:nvPr>
        </p:nvSpPr>
        <p:spPr/>
        <p:txBody>
          <a:bodyPr/>
          <a:lstStyle/>
          <a:p>
            <a:fld id="{E0A18559-FE52-42F2-B5D8-75DC748FBA96}" type="datetimeFigureOut">
              <a:rPr lang="es-419" smtClean="0"/>
              <a:t>5/1/2026</a:t>
            </a:fld>
            <a:endParaRPr lang="es-419"/>
          </a:p>
        </p:txBody>
      </p:sp>
      <p:sp>
        <p:nvSpPr>
          <p:cNvPr id="5" name="Footer Placeholder 4">
            <a:extLst>
              <a:ext uri="{FF2B5EF4-FFF2-40B4-BE49-F238E27FC236}">
                <a16:creationId xmlns:a16="http://schemas.microsoft.com/office/drawing/2014/main" id="{5B77FEE6-2CE0-4158-9627-A3911D27241E}"/>
              </a:ext>
            </a:extLst>
          </p:cNvPr>
          <p:cNvSpPr>
            <a:spLocks noGrp="1"/>
          </p:cNvSpPr>
          <p:nvPr>
            <p:ph type="ftr" sz="quarter" idx="11"/>
          </p:nvPr>
        </p:nvSpPr>
        <p:spPr/>
        <p:txBody>
          <a:bodyPr/>
          <a:lstStyle/>
          <a:p>
            <a:endParaRPr lang="es-419"/>
          </a:p>
        </p:txBody>
      </p:sp>
      <p:sp>
        <p:nvSpPr>
          <p:cNvPr id="6" name="Slide Number Placeholder 5">
            <a:extLst>
              <a:ext uri="{FF2B5EF4-FFF2-40B4-BE49-F238E27FC236}">
                <a16:creationId xmlns:a16="http://schemas.microsoft.com/office/drawing/2014/main" id="{75D9A45C-6B0C-B104-398B-5FB6F1C94D7F}"/>
              </a:ext>
            </a:extLst>
          </p:cNvPr>
          <p:cNvSpPr>
            <a:spLocks noGrp="1"/>
          </p:cNvSpPr>
          <p:nvPr>
            <p:ph type="sldNum" sz="quarter" idx="12"/>
          </p:nvPr>
        </p:nvSpPr>
        <p:spPr/>
        <p:txBody>
          <a:bodyPr/>
          <a:lstStyle/>
          <a:p>
            <a:fld id="{B628C043-64F9-4EA6-9CCC-8E31499148CA}" type="slidenum">
              <a:rPr lang="es-419" smtClean="0"/>
              <a:t>‹#›</a:t>
            </a:fld>
            <a:endParaRPr lang="es-419"/>
          </a:p>
        </p:txBody>
      </p:sp>
    </p:spTree>
    <p:extLst>
      <p:ext uri="{BB962C8B-B14F-4D97-AF65-F5344CB8AC3E}">
        <p14:creationId xmlns:p14="http://schemas.microsoft.com/office/powerpoint/2010/main" val="42910619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61289-67B4-8A0D-9F4A-D9C1F8ACD9CA}"/>
              </a:ext>
            </a:extLst>
          </p:cNvPr>
          <p:cNvSpPr>
            <a:spLocks noGrp="1"/>
          </p:cNvSpPr>
          <p:nvPr>
            <p:ph type="title"/>
          </p:nvPr>
        </p:nvSpPr>
        <p:spPr/>
        <p:txBody>
          <a:bodyPr/>
          <a:lstStyle/>
          <a:p>
            <a:r>
              <a:rPr lang="en-US"/>
              <a:t>Click to edit Master title style</a:t>
            </a:r>
            <a:endParaRPr lang="es-419"/>
          </a:p>
        </p:txBody>
      </p:sp>
      <p:sp>
        <p:nvSpPr>
          <p:cNvPr id="3" name="Content Placeholder 2">
            <a:extLst>
              <a:ext uri="{FF2B5EF4-FFF2-40B4-BE49-F238E27FC236}">
                <a16:creationId xmlns:a16="http://schemas.microsoft.com/office/drawing/2014/main" id="{D221D909-B761-E709-296F-4D1BB253E90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Content Placeholder 3">
            <a:extLst>
              <a:ext uri="{FF2B5EF4-FFF2-40B4-BE49-F238E27FC236}">
                <a16:creationId xmlns:a16="http://schemas.microsoft.com/office/drawing/2014/main" id="{170E7C6A-556F-8B80-54B0-B64568E5605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5" name="Date Placeholder 4">
            <a:extLst>
              <a:ext uri="{FF2B5EF4-FFF2-40B4-BE49-F238E27FC236}">
                <a16:creationId xmlns:a16="http://schemas.microsoft.com/office/drawing/2014/main" id="{444C63A3-BE57-9B79-5709-280C16AAFB49}"/>
              </a:ext>
            </a:extLst>
          </p:cNvPr>
          <p:cNvSpPr>
            <a:spLocks noGrp="1"/>
          </p:cNvSpPr>
          <p:nvPr>
            <p:ph type="dt" sz="half" idx="10"/>
          </p:nvPr>
        </p:nvSpPr>
        <p:spPr/>
        <p:txBody>
          <a:bodyPr/>
          <a:lstStyle/>
          <a:p>
            <a:fld id="{E0A18559-FE52-42F2-B5D8-75DC748FBA96}" type="datetimeFigureOut">
              <a:rPr lang="es-419" smtClean="0"/>
              <a:t>5/1/2026</a:t>
            </a:fld>
            <a:endParaRPr lang="es-419"/>
          </a:p>
        </p:txBody>
      </p:sp>
      <p:sp>
        <p:nvSpPr>
          <p:cNvPr id="6" name="Footer Placeholder 5">
            <a:extLst>
              <a:ext uri="{FF2B5EF4-FFF2-40B4-BE49-F238E27FC236}">
                <a16:creationId xmlns:a16="http://schemas.microsoft.com/office/drawing/2014/main" id="{2D420BE5-3CE9-560A-C517-8F74EEE0CBF7}"/>
              </a:ext>
            </a:extLst>
          </p:cNvPr>
          <p:cNvSpPr>
            <a:spLocks noGrp="1"/>
          </p:cNvSpPr>
          <p:nvPr>
            <p:ph type="ftr" sz="quarter" idx="11"/>
          </p:nvPr>
        </p:nvSpPr>
        <p:spPr/>
        <p:txBody>
          <a:bodyPr/>
          <a:lstStyle/>
          <a:p>
            <a:endParaRPr lang="es-419"/>
          </a:p>
        </p:txBody>
      </p:sp>
      <p:sp>
        <p:nvSpPr>
          <p:cNvPr id="7" name="Slide Number Placeholder 6">
            <a:extLst>
              <a:ext uri="{FF2B5EF4-FFF2-40B4-BE49-F238E27FC236}">
                <a16:creationId xmlns:a16="http://schemas.microsoft.com/office/drawing/2014/main" id="{C4BA0B43-97AF-C194-BC63-AA8CE8515858}"/>
              </a:ext>
            </a:extLst>
          </p:cNvPr>
          <p:cNvSpPr>
            <a:spLocks noGrp="1"/>
          </p:cNvSpPr>
          <p:nvPr>
            <p:ph type="sldNum" sz="quarter" idx="12"/>
          </p:nvPr>
        </p:nvSpPr>
        <p:spPr/>
        <p:txBody>
          <a:bodyPr/>
          <a:lstStyle/>
          <a:p>
            <a:fld id="{B628C043-64F9-4EA6-9CCC-8E31499148CA}" type="slidenum">
              <a:rPr lang="es-419" smtClean="0"/>
              <a:t>‹#›</a:t>
            </a:fld>
            <a:endParaRPr lang="es-419"/>
          </a:p>
        </p:txBody>
      </p:sp>
    </p:spTree>
    <p:extLst>
      <p:ext uri="{BB962C8B-B14F-4D97-AF65-F5344CB8AC3E}">
        <p14:creationId xmlns:p14="http://schemas.microsoft.com/office/powerpoint/2010/main" val="34218826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8EF1E-ED03-2B18-7AF0-5C1E801EA268}"/>
              </a:ext>
            </a:extLst>
          </p:cNvPr>
          <p:cNvSpPr>
            <a:spLocks noGrp="1"/>
          </p:cNvSpPr>
          <p:nvPr>
            <p:ph type="title"/>
          </p:nvPr>
        </p:nvSpPr>
        <p:spPr>
          <a:xfrm>
            <a:off x="839788" y="365125"/>
            <a:ext cx="10515600" cy="1325563"/>
          </a:xfrm>
        </p:spPr>
        <p:txBody>
          <a:bodyPr/>
          <a:lstStyle/>
          <a:p>
            <a:r>
              <a:rPr lang="en-US"/>
              <a:t>Click to edit Master title style</a:t>
            </a:r>
            <a:endParaRPr lang="es-419"/>
          </a:p>
        </p:txBody>
      </p:sp>
      <p:sp>
        <p:nvSpPr>
          <p:cNvPr id="3" name="Text Placeholder 2">
            <a:extLst>
              <a:ext uri="{FF2B5EF4-FFF2-40B4-BE49-F238E27FC236}">
                <a16:creationId xmlns:a16="http://schemas.microsoft.com/office/drawing/2014/main" id="{08C637EC-0CC2-0C28-1C7C-2BB4BD66D9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57BCB7-290B-89A9-FF37-E932760783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5" name="Text Placeholder 4">
            <a:extLst>
              <a:ext uri="{FF2B5EF4-FFF2-40B4-BE49-F238E27FC236}">
                <a16:creationId xmlns:a16="http://schemas.microsoft.com/office/drawing/2014/main" id="{CB9AA2D0-B473-2874-BF51-F03CC6A944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831112-529D-BD5C-C520-7AF59010774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7" name="Date Placeholder 6">
            <a:extLst>
              <a:ext uri="{FF2B5EF4-FFF2-40B4-BE49-F238E27FC236}">
                <a16:creationId xmlns:a16="http://schemas.microsoft.com/office/drawing/2014/main" id="{228B16E7-5FE0-35F9-A4A9-30CC464EF04C}"/>
              </a:ext>
            </a:extLst>
          </p:cNvPr>
          <p:cNvSpPr>
            <a:spLocks noGrp="1"/>
          </p:cNvSpPr>
          <p:nvPr>
            <p:ph type="dt" sz="half" idx="10"/>
          </p:nvPr>
        </p:nvSpPr>
        <p:spPr/>
        <p:txBody>
          <a:bodyPr/>
          <a:lstStyle/>
          <a:p>
            <a:fld id="{E0A18559-FE52-42F2-B5D8-75DC748FBA96}" type="datetimeFigureOut">
              <a:rPr lang="es-419" smtClean="0"/>
              <a:t>5/1/2026</a:t>
            </a:fld>
            <a:endParaRPr lang="es-419"/>
          </a:p>
        </p:txBody>
      </p:sp>
      <p:sp>
        <p:nvSpPr>
          <p:cNvPr id="8" name="Footer Placeholder 7">
            <a:extLst>
              <a:ext uri="{FF2B5EF4-FFF2-40B4-BE49-F238E27FC236}">
                <a16:creationId xmlns:a16="http://schemas.microsoft.com/office/drawing/2014/main" id="{A408BDDE-0119-B2D8-80AF-136C259C63E3}"/>
              </a:ext>
            </a:extLst>
          </p:cNvPr>
          <p:cNvSpPr>
            <a:spLocks noGrp="1"/>
          </p:cNvSpPr>
          <p:nvPr>
            <p:ph type="ftr" sz="quarter" idx="11"/>
          </p:nvPr>
        </p:nvSpPr>
        <p:spPr/>
        <p:txBody>
          <a:bodyPr/>
          <a:lstStyle/>
          <a:p>
            <a:endParaRPr lang="es-419"/>
          </a:p>
        </p:txBody>
      </p:sp>
      <p:sp>
        <p:nvSpPr>
          <p:cNvPr id="9" name="Slide Number Placeholder 8">
            <a:extLst>
              <a:ext uri="{FF2B5EF4-FFF2-40B4-BE49-F238E27FC236}">
                <a16:creationId xmlns:a16="http://schemas.microsoft.com/office/drawing/2014/main" id="{E5DD0396-B184-31C8-E74B-C10AA0B64F5A}"/>
              </a:ext>
            </a:extLst>
          </p:cNvPr>
          <p:cNvSpPr>
            <a:spLocks noGrp="1"/>
          </p:cNvSpPr>
          <p:nvPr>
            <p:ph type="sldNum" sz="quarter" idx="12"/>
          </p:nvPr>
        </p:nvSpPr>
        <p:spPr/>
        <p:txBody>
          <a:bodyPr/>
          <a:lstStyle/>
          <a:p>
            <a:fld id="{B628C043-64F9-4EA6-9CCC-8E31499148CA}" type="slidenum">
              <a:rPr lang="es-419" smtClean="0"/>
              <a:t>‹#›</a:t>
            </a:fld>
            <a:endParaRPr lang="es-419"/>
          </a:p>
        </p:txBody>
      </p:sp>
    </p:spTree>
    <p:extLst>
      <p:ext uri="{BB962C8B-B14F-4D97-AF65-F5344CB8AC3E}">
        <p14:creationId xmlns:p14="http://schemas.microsoft.com/office/powerpoint/2010/main" val="186988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157B8-9D33-C6C0-260C-170F07D0EB2B}"/>
              </a:ext>
            </a:extLst>
          </p:cNvPr>
          <p:cNvSpPr>
            <a:spLocks noGrp="1"/>
          </p:cNvSpPr>
          <p:nvPr>
            <p:ph type="title"/>
          </p:nvPr>
        </p:nvSpPr>
        <p:spPr/>
        <p:txBody>
          <a:bodyPr/>
          <a:lstStyle/>
          <a:p>
            <a:r>
              <a:rPr lang="en-US"/>
              <a:t>Click to edit Master title style</a:t>
            </a:r>
            <a:endParaRPr lang="es-419"/>
          </a:p>
        </p:txBody>
      </p:sp>
      <p:sp>
        <p:nvSpPr>
          <p:cNvPr id="3" name="Date Placeholder 2">
            <a:extLst>
              <a:ext uri="{FF2B5EF4-FFF2-40B4-BE49-F238E27FC236}">
                <a16:creationId xmlns:a16="http://schemas.microsoft.com/office/drawing/2014/main" id="{1978FEC2-289F-171B-295F-5F009C711DF0}"/>
              </a:ext>
            </a:extLst>
          </p:cNvPr>
          <p:cNvSpPr>
            <a:spLocks noGrp="1"/>
          </p:cNvSpPr>
          <p:nvPr>
            <p:ph type="dt" sz="half" idx="10"/>
          </p:nvPr>
        </p:nvSpPr>
        <p:spPr/>
        <p:txBody>
          <a:bodyPr/>
          <a:lstStyle/>
          <a:p>
            <a:fld id="{E0A18559-FE52-42F2-B5D8-75DC748FBA96}" type="datetimeFigureOut">
              <a:rPr lang="es-419" smtClean="0"/>
              <a:t>5/1/2026</a:t>
            </a:fld>
            <a:endParaRPr lang="es-419"/>
          </a:p>
        </p:txBody>
      </p:sp>
      <p:sp>
        <p:nvSpPr>
          <p:cNvPr id="4" name="Footer Placeholder 3">
            <a:extLst>
              <a:ext uri="{FF2B5EF4-FFF2-40B4-BE49-F238E27FC236}">
                <a16:creationId xmlns:a16="http://schemas.microsoft.com/office/drawing/2014/main" id="{5E1C8AEE-E9EB-6FB9-ABE8-09F7BC6CADD2}"/>
              </a:ext>
            </a:extLst>
          </p:cNvPr>
          <p:cNvSpPr>
            <a:spLocks noGrp="1"/>
          </p:cNvSpPr>
          <p:nvPr>
            <p:ph type="ftr" sz="quarter" idx="11"/>
          </p:nvPr>
        </p:nvSpPr>
        <p:spPr/>
        <p:txBody>
          <a:bodyPr/>
          <a:lstStyle/>
          <a:p>
            <a:endParaRPr lang="es-419"/>
          </a:p>
        </p:txBody>
      </p:sp>
      <p:sp>
        <p:nvSpPr>
          <p:cNvPr id="5" name="Slide Number Placeholder 4">
            <a:extLst>
              <a:ext uri="{FF2B5EF4-FFF2-40B4-BE49-F238E27FC236}">
                <a16:creationId xmlns:a16="http://schemas.microsoft.com/office/drawing/2014/main" id="{0F772583-10F3-BF5D-107D-FCC5900CB4A6}"/>
              </a:ext>
            </a:extLst>
          </p:cNvPr>
          <p:cNvSpPr>
            <a:spLocks noGrp="1"/>
          </p:cNvSpPr>
          <p:nvPr>
            <p:ph type="sldNum" sz="quarter" idx="12"/>
          </p:nvPr>
        </p:nvSpPr>
        <p:spPr/>
        <p:txBody>
          <a:bodyPr/>
          <a:lstStyle/>
          <a:p>
            <a:fld id="{B628C043-64F9-4EA6-9CCC-8E31499148CA}" type="slidenum">
              <a:rPr lang="es-419" smtClean="0"/>
              <a:t>‹#›</a:t>
            </a:fld>
            <a:endParaRPr lang="es-419"/>
          </a:p>
        </p:txBody>
      </p:sp>
    </p:spTree>
    <p:extLst>
      <p:ext uri="{BB962C8B-B14F-4D97-AF65-F5344CB8AC3E}">
        <p14:creationId xmlns:p14="http://schemas.microsoft.com/office/powerpoint/2010/main" val="42194889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68E3A1-0F34-52E0-287C-B8937B22E3BD}"/>
              </a:ext>
            </a:extLst>
          </p:cNvPr>
          <p:cNvSpPr>
            <a:spLocks noGrp="1"/>
          </p:cNvSpPr>
          <p:nvPr>
            <p:ph type="dt" sz="half" idx="10"/>
          </p:nvPr>
        </p:nvSpPr>
        <p:spPr/>
        <p:txBody>
          <a:bodyPr/>
          <a:lstStyle/>
          <a:p>
            <a:fld id="{E0A18559-FE52-42F2-B5D8-75DC748FBA96}" type="datetimeFigureOut">
              <a:rPr lang="es-419" smtClean="0"/>
              <a:t>5/1/2026</a:t>
            </a:fld>
            <a:endParaRPr lang="es-419"/>
          </a:p>
        </p:txBody>
      </p:sp>
      <p:sp>
        <p:nvSpPr>
          <p:cNvPr id="3" name="Footer Placeholder 2">
            <a:extLst>
              <a:ext uri="{FF2B5EF4-FFF2-40B4-BE49-F238E27FC236}">
                <a16:creationId xmlns:a16="http://schemas.microsoft.com/office/drawing/2014/main" id="{A805EC74-DAFC-224A-3A62-6BA432602F31}"/>
              </a:ext>
            </a:extLst>
          </p:cNvPr>
          <p:cNvSpPr>
            <a:spLocks noGrp="1"/>
          </p:cNvSpPr>
          <p:nvPr>
            <p:ph type="ftr" sz="quarter" idx="11"/>
          </p:nvPr>
        </p:nvSpPr>
        <p:spPr/>
        <p:txBody>
          <a:bodyPr/>
          <a:lstStyle/>
          <a:p>
            <a:endParaRPr lang="es-419"/>
          </a:p>
        </p:txBody>
      </p:sp>
      <p:sp>
        <p:nvSpPr>
          <p:cNvPr id="4" name="Slide Number Placeholder 3">
            <a:extLst>
              <a:ext uri="{FF2B5EF4-FFF2-40B4-BE49-F238E27FC236}">
                <a16:creationId xmlns:a16="http://schemas.microsoft.com/office/drawing/2014/main" id="{409A4555-B3BD-30A0-47BF-3CE1B4B91345}"/>
              </a:ext>
            </a:extLst>
          </p:cNvPr>
          <p:cNvSpPr>
            <a:spLocks noGrp="1"/>
          </p:cNvSpPr>
          <p:nvPr>
            <p:ph type="sldNum" sz="quarter" idx="12"/>
          </p:nvPr>
        </p:nvSpPr>
        <p:spPr/>
        <p:txBody>
          <a:bodyPr/>
          <a:lstStyle/>
          <a:p>
            <a:fld id="{B628C043-64F9-4EA6-9CCC-8E31499148CA}" type="slidenum">
              <a:rPr lang="es-419" smtClean="0"/>
              <a:t>‹#›</a:t>
            </a:fld>
            <a:endParaRPr lang="es-419"/>
          </a:p>
        </p:txBody>
      </p:sp>
    </p:spTree>
    <p:extLst>
      <p:ext uri="{BB962C8B-B14F-4D97-AF65-F5344CB8AC3E}">
        <p14:creationId xmlns:p14="http://schemas.microsoft.com/office/powerpoint/2010/main" val="1751838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95BF7-FD57-032B-6ACF-5A2D12173B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419"/>
          </a:p>
        </p:txBody>
      </p:sp>
      <p:sp>
        <p:nvSpPr>
          <p:cNvPr id="3" name="Content Placeholder 2">
            <a:extLst>
              <a:ext uri="{FF2B5EF4-FFF2-40B4-BE49-F238E27FC236}">
                <a16:creationId xmlns:a16="http://schemas.microsoft.com/office/drawing/2014/main" id="{7A1D4049-4918-E445-23B7-EF5D9B3514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Text Placeholder 3">
            <a:extLst>
              <a:ext uri="{FF2B5EF4-FFF2-40B4-BE49-F238E27FC236}">
                <a16:creationId xmlns:a16="http://schemas.microsoft.com/office/drawing/2014/main" id="{BAD0D391-7846-485A-89CF-DD115F134F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109371-158F-AB86-1123-EECA9E7E603B}"/>
              </a:ext>
            </a:extLst>
          </p:cNvPr>
          <p:cNvSpPr>
            <a:spLocks noGrp="1"/>
          </p:cNvSpPr>
          <p:nvPr>
            <p:ph type="dt" sz="half" idx="10"/>
          </p:nvPr>
        </p:nvSpPr>
        <p:spPr/>
        <p:txBody>
          <a:bodyPr/>
          <a:lstStyle/>
          <a:p>
            <a:fld id="{E0A18559-FE52-42F2-B5D8-75DC748FBA96}" type="datetimeFigureOut">
              <a:rPr lang="es-419" smtClean="0"/>
              <a:t>5/1/2026</a:t>
            </a:fld>
            <a:endParaRPr lang="es-419"/>
          </a:p>
        </p:txBody>
      </p:sp>
      <p:sp>
        <p:nvSpPr>
          <p:cNvPr id="6" name="Footer Placeholder 5">
            <a:extLst>
              <a:ext uri="{FF2B5EF4-FFF2-40B4-BE49-F238E27FC236}">
                <a16:creationId xmlns:a16="http://schemas.microsoft.com/office/drawing/2014/main" id="{FF0C5280-6AA0-AED3-36B1-542483D42782}"/>
              </a:ext>
            </a:extLst>
          </p:cNvPr>
          <p:cNvSpPr>
            <a:spLocks noGrp="1"/>
          </p:cNvSpPr>
          <p:nvPr>
            <p:ph type="ftr" sz="quarter" idx="11"/>
          </p:nvPr>
        </p:nvSpPr>
        <p:spPr/>
        <p:txBody>
          <a:bodyPr/>
          <a:lstStyle/>
          <a:p>
            <a:endParaRPr lang="es-419"/>
          </a:p>
        </p:txBody>
      </p:sp>
      <p:sp>
        <p:nvSpPr>
          <p:cNvPr id="7" name="Slide Number Placeholder 6">
            <a:extLst>
              <a:ext uri="{FF2B5EF4-FFF2-40B4-BE49-F238E27FC236}">
                <a16:creationId xmlns:a16="http://schemas.microsoft.com/office/drawing/2014/main" id="{E2EC315E-AB1B-3783-28AD-A8B0D50826E8}"/>
              </a:ext>
            </a:extLst>
          </p:cNvPr>
          <p:cNvSpPr>
            <a:spLocks noGrp="1"/>
          </p:cNvSpPr>
          <p:nvPr>
            <p:ph type="sldNum" sz="quarter" idx="12"/>
          </p:nvPr>
        </p:nvSpPr>
        <p:spPr/>
        <p:txBody>
          <a:bodyPr/>
          <a:lstStyle/>
          <a:p>
            <a:fld id="{B628C043-64F9-4EA6-9CCC-8E31499148CA}" type="slidenum">
              <a:rPr lang="es-419" smtClean="0"/>
              <a:t>‹#›</a:t>
            </a:fld>
            <a:endParaRPr lang="es-419"/>
          </a:p>
        </p:txBody>
      </p:sp>
    </p:spTree>
    <p:extLst>
      <p:ext uri="{BB962C8B-B14F-4D97-AF65-F5344CB8AC3E}">
        <p14:creationId xmlns:p14="http://schemas.microsoft.com/office/powerpoint/2010/main" val="2577239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4E014-2F57-D64D-684A-66E8FA3F5C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419"/>
          </a:p>
        </p:txBody>
      </p:sp>
      <p:sp>
        <p:nvSpPr>
          <p:cNvPr id="3" name="Picture Placeholder 2">
            <a:extLst>
              <a:ext uri="{FF2B5EF4-FFF2-40B4-BE49-F238E27FC236}">
                <a16:creationId xmlns:a16="http://schemas.microsoft.com/office/drawing/2014/main" id="{78C8E483-6308-AC38-8FC9-A1B8D0E786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419"/>
          </a:p>
        </p:txBody>
      </p:sp>
      <p:sp>
        <p:nvSpPr>
          <p:cNvPr id="4" name="Text Placeholder 3">
            <a:extLst>
              <a:ext uri="{FF2B5EF4-FFF2-40B4-BE49-F238E27FC236}">
                <a16:creationId xmlns:a16="http://schemas.microsoft.com/office/drawing/2014/main" id="{19A252B8-7876-BE29-4D89-62D736D826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AC4F83-35A4-B7B9-6327-3A3B36DBC611}"/>
              </a:ext>
            </a:extLst>
          </p:cNvPr>
          <p:cNvSpPr>
            <a:spLocks noGrp="1"/>
          </p:cNvSpPr>
          <p:nvPr>
            <p:ph type="dt" sz="half" idx="10"/>
          </p:nvPr>
        </p:nvSpPr>
        <p:spPr/>
        <p:txBody>
          <a:bodyPr/>
          <a:lstStyle/>
          <a:p>
            <a:fld id="{E0A18559-FE52-42F2-B5D8-75DC748FBA96}" type="datetimeFigureOut">
              <a:rPr lang="es-419" smtClean="0"/>
              <a:t>5/1/2026</a:t>
            </a:fld>
            <a:endParaRPr lang="es-419"/>
          </a:p>
        </p:txBody>
      </p:sp>
      <p:sp>
        <p:nvSpPr>
          <p:cNvPr id="6" name="Footer Placeholder 5">
            <a:extLst>
              <a:ext uri="{FF2B5EF4-FFF2-40B4-BE49-F238E27FC236}">
                <a16:creationId xmlns:a16="http://schemas.microsoft.com/office/drawing/2014/main" id="{1CBF44CD-045B-E8DB-F51E-1436B7A1EBE9}"/>
              </a:ext>
            </a:extLst>
          </p:cNvPr>
          <p:cNvSpPr>
            <a:spLocks noGrp="1"/>
          </p:cNvSpPr>
          <p:nvPr>
            <p:ph type="ftr" sz="quarter" idx="11"/>
          </p:nvPr>
        </p:nvSpPr>
        <p:spPr/>
        <p:txBody>
          <a:bodyPr/>
          <a:lstStyle/>
          <a:p>
            <a:endParaRPr lang="es-419"/>
          </a:p>
        </p:txBody>
      </p:sp>
      <p:sp>
        <p:nvSpPr>
          <p:cNvPr id="7" name="Slide Number Placeholder 6">
            <a:extLst>
              <a:ext uri="{FF2B5EF4-FFF2-40B4-BE49-F238E27FC236}">
                <a16:creationId xmlns:a16="http://schemas.microsoft.com/office/drawing/2014/main" id="{77F7D7E1-CEE5-6A65-388D-5B51136E51E3}"/>
              </a:ext>
            </a:extLst>
          </p:cNvPr>
          <p:cNvSpPr>
            <a:spLocks noGrp="1"/>
          </p:cNvSpPr>
          <p:nvPr>
            <p:ph type="sldNum" sz="quarter" idx="12"/>
          </p:nvPr>
        </p:nvSpPr>
        <p:spPr/>
        <p:txBody>
          <a:bodyPr/>
          <a:lstStyle/>
          <a:p>
            <a:fld id="{B628C043-64F9-4EA6-9CCC-8E31499148CA}" type="slidenum">
              <a:rPr lang="es-419" smtClean="0"/>
              <a:t>‹#›</a:t>
            </a:fld>
            <a:endParaRPr lang="es-419"/>
          </a:p>
        </p:txBody>
      </p:sp>
    </p:spTree>
    <p:extLst>
      <p:ext uri="{BB962C8B-B14F-4D97-AF65-F5344CB8AC3E}">
        <p14:creationId xmlns:p14="http://schemas.microsoft.com/office/powerpoint/2010/main" val="2979902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E37679-3E5C-50A5-9F24-7EA5B677F8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419"/>
          </a:p>
        </p:txBody>
      </p:sp>
      <p:sp>
        <p:nvSpPr>
          <p:cNvPr id="3" name="Text Placeholder 2">
            <a:extLst>
              <a:ext uri="{FF2B5EF4-FFF2-40B4-BE49-F238E27FC236}">
                <a16:creationId xmlns:a16="http://schemas.microsoft.com/office/drawing/2014/main" id="{FA8A7A08-86BA-B68A-8D4D-975BC3D2EB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419"/>
          </a:p>
        </p:txBody>
      </p:sp>
      <p:sp>
        <p:nvSpPr>
          <p:cNvPr id="4" name="Date Placeholder 3">
            <a:extLst>
              <a:ext uri="{FF2B5EF4-FFF2-40B4-BE49-F238E27FC236}">
                <a16:creationId xmlns:a16="http://schemas.microsoft.com/office/drawing/2014/main" id="{353DFAD1-5584-27BF-A224-0443E4CEA6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0A18559-FE52-42F2-B5D8-75DC748FBA96}" type="datetimeFigureOut">
              <a:rPr lang="es-419" smtClean="0"/>
              <a:t>5/1/2026</a:t>
            </a:fld>
            <a:endParaRPr lang="es-419"/>
          </a:p>
        </p:txBody>
      </p:sp>
      <p:sp>
        <p:nvSpPr>
          <p:cNvPr id="5" name="Footer Placeholder 4">
            <a:extLst>
              <a:ext uri="{FF2B5EF4-FFF2-40B4-BE49-F238E27FC236}">
                <a16:creationId xmlns:a16="http://schemas.microsoft.com/office/drawing/2014/main" id="{9C8DADCB-6C37-F432-11F0-174631CE27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419"/>
          </a:p>
        </p:txBody>
      </p:sp>
      <p:sp>
        <p:nvSpPr>
          <p:cNvPr id="6" name="Slide Number Placeholder 5">
            <a:extLst>
              <a:ext uri="{FF2B5EF4-FFF2-40B4-BE49-F238E27FC236}">
                <a16:creationId xmlns:a16="http://schemas.microsoft.com/office/drawing/2014/main" id="{AB4F9E31-6573-D3FB-6190-0A0EC32567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628C043-64F9-4EA6-9CCC-8E31499148CA}" type="slidenum">
              <a:rPr lang="es-419" smtClean="0"/>
              <a:t>‹#›</a:t>
            </a:fld>
            <a:endParaRPr lang="es-419"/>
          </a:p>
        </p:txBody>
      </p:sp>
    </p:spTree>
    <p:extLst>
      <p:ext uri="{BB962C8B-B14F-4D97-AF65-F5344CB8AC3E}">
        <p14:creationId xmlns:p14="http://schemas.microsoft.com/office/powerpoint/2010/main" val="12573905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419"/>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3.xml"/><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11.jpeg"/><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F7950"/>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047885D-CC64-E06C-0893-31DB7176E6DE}"/>
              </a:ext>
            </a:extLst>
          </p:cNvPr>
          <p:cNvPicPr>
            <a:picLocks noGrp="1" noRot="1" noChangeAspect="1" noMove="1" noResize="1" noEditPoints="1" noAdjustHandles="1" noChangeArrowheads="1" noChangeShapeType="1" noCrop="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41402"/>
            <a:ext cx="5691187"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2BC5AFB-C61E-9A87-E880-FB94BDD6F408}"/>
              </a:ext>
            </a:extLst>
          </p:cNvPr>
          <p:cNvSpPr txBox="1"/>
          <p:nvPr/>
        </p:nvSpPr>
        <p:spPr>
          <a:xfrm>
            <a:off x="1446245" y="-23709"/>
            <a:ext cx="7499791" cy="3231654"/>
          </a:xfrm>
          <a:prstGeom prst="rect">
            <a:avLst/>
          </a:prstGeom>
          <a:noFill/>
        </p:spPr>
        <p:txBody>
          <a:bodyPr wrap="square">
            <a:spAutoFit/>
          </a:bodyPr>
          <a:lstStyle/>
          <a:p>
            <a:pPr>
              <a:buNone/>
            </a:pPr>
            <a:br>
              <a:rPr lang="es-ES" b="0" dirty="0">
                <a:solidFill>
                  <a:srgbClr val="D4E0F3"/>
                </a:solidFill>
                <a:effectLst/>
                <a:latin typeface="Mark Pro" panose="020B0504020201010104" pitchFamily="34" charset="0"/>
              </a:rPr>
            </a:br>
            <a:endParaRPr lang="es-ES" b="0" dirty="0">
              <a:solidFill>
                <a:srgbClr val="D4E0F3"/>
              </a:solidFill>
              <a:effectLst/>
              <a:latin typeface="Mark Pro" panose="020B0504020201010104" pitchFamily="34" charset="0"/>
            </a:endParaRPr>
          </a:p>
          <a:p>
            <a:r>
              <a:rPr lang="en-US" sz="4800" b="1" dirty="0">
                <a:solidFill>
                  <a:srgbClr val="D4E0F3"/>
                </a:solidFill>
                <a:latin typeface="Mark Pro" panose="020B0504020201010104" pitchFamily="34" charset="0"/>
              </a:rPr>
              <a:t>Fire Risk Dashboard — Bosque </a:t>
            </a:r>
            <a:r>
              <a:rPr lang="en-US" sz="4800" b="1" dirty="0" err="1">
                <a:solidFill>
                  <a:srgbClr val="D4E0F3"/>
                </a:solidFill>
                <a:latin typeface="Mark Pro" panose="020B0504020201010104" pitchFamily="34" charset="0"/>
              </a:rPr>
              <a:t>Pehuén</a:t>
            </a:r>
            <a:endParaRPr lang="en-US" b="1" dirty="0">
              <a:solidFill>
                <a:srgbClr val="D4E0F3"/>
              </a:solidFill>
              <a:latin typeface="Mark Pro" panose="020B0504020201010104" pitchFamily="34" charset="0"/>
            </a:endParaRPr>
          </a:p>
          <a:p>
            <a:r>
              <a:rPr lang="en-US" b="1" dirty="0">
                <a:solidFill>
                  <a:srgbClr val="D4E0F3"/>
                </a:solidFill>
                <a:latin typeface="Mark Pro" panose="020B0504020201010104" pitchFamily="34" charset="0"/>
              </a:rPr>
              <a:t>Data Visualization Program</a:t>
            </a:r>
          </a:p>
          <a:p>
            <a:r>
              <a:rPr lang="en-US" b="1" dirty="0">
                <a:solidFill>
                  <a:srgbClr val="D4E0F3"/>
                </a:solidFill>
                <a:latin typeface="Mark Pro" panose="020B0504020201010104" pitchFamily="34" charset="0"/>
              </a:rPr>
              <a:t>Video Presentation</a:t>
            </a:r>
          </a:p>
          <a:p>
            <a:r>
              <a:rPr lang="en-US" b="1" dirty="0">
                <a:solidFill>
                  <a:srgbClr val="D4E0F3"/>
                </a:solidFill>
                <a:latin typeface="Mark Pro" panose="020B0504020201010104" pitchFamily="34" charset="0"/>
              </a:rPr>
              <a:t>Student: Felipe Guarda</a:t>
            </a:r>
          </a:p>
          <a:p>
            <a:r>
              <a:rPr lang="en-US" b="1" dirty="0">
                <a:solidFill>
                  <a:srgbClr val="D4E0F3"/>
                </a:solidFill>
                <a:latin typeface="Mark Pro" panose="020B0504020201010104" pitchFamily="34" charset="0"/>
              </a:rPr>
              <a:t>With the support of Fundación Mar Adentro</a:t>
            </a:r>
          </a:p>
        </p:txBody>
      </p:sp>
      <p:pic>
        <p:nvPicPr>
          <p:cNvPr id="1028" name="Picture 4">
            <a:extLst>
              <a:ext uri="{FF2B5EF4-FFF2-40B4-BE49-F238E27FC236}">
                <a16:creationId xmlns:a16="http://schemas.microsoft.com/office/drawing/2014/main" id="{A94E575D-7DA9-DEE1-511D-56A8528E153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0789" y="5666245"/>
            <a:ext cx="1464297" cy="594299"/>
          </a:xfrm>
          <a:prstGeom prst="rect">
            <a:avLst/>
          </a:prstGeom>
          <a:noFill/>
          <a:extLst>
            <a:ext uri="{909E8E84-426E-40DD-AFC4-6F175D3DCCD1}">
              <a14:hiddenFill xmlns:a14="http://schemas.microsoft.com/office/drawing/2010/main">
                <a:solidFill>
                  <a:srgbClr val="FFFFFF"/>
                </a:solidFill>
              </a14:hiddenFill>
            </a:ext>
          </a:extLst>
        </p:spPr>
      </p:pic>
      <p:pic>
        <p:nvPicPr>
          <p:cNvPr id="27" name="Video 26">
            <a:hlinkClick r:id="" action="ppaction://media"/>
            <a:extLst>
              <a:ext uri="{FF2B5EF4-FFF2-40B4-BE49-F238E27FC236}">
                <a16:creationId xmlns:a16="http://schemas.microsoft.com/office/drawing/2014/main" id="{A973400D-CFCB-5947-1D4F-DE02FDAF241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85957045"/>
      </p:ext>
    </p:extLst>
  </p:cSld>
  <p:clrMapOvr>
    <a:masterClrMapping/>
  </p:clrMapOvr>
  <mc:AlternateContent xmlns:mc="http://schemas.openxmlformats.org/markup-compatibility/2006">
    <mc:Choice xmlns:p14="http://schemas.microsoft.com/office/powerpoint/2010/main" Requires="p14">
      <p:transition spd="slow" p14:dur="2000" advTm="25164"/>
    </mc:Choice>
    <mc:Fallback>
      <p:transition spd="slow" advTm="25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7"/>
                </p:tgtEl>
              </p:cMediaNode>
            </p:video>
            <p:seq concurrent="1" nextAc="seek">
              <p:cTn id="8" restart="whenNotActive" fill="hold" evtFilter="cancelBubble" nodeType="interactiveSeq">
                <p:stCondLst>
                  <p:cond evt="onClick" delay="0">
                    <p:tgtEl>
                      <p:spTgt spid="2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7"/>
                                        </p:tgtEl>
                                      </p:cBhvr>
                                    </p:cmd>
                                  </p:childTnLst>
                                </p:cTn>
                              </p:par>
                            </p:childTnLst>
                          </p:cTn>
                        </p:par>
                      </p:childTnLst>
                    </p:cTn>
                  </p:par>
                </p:childTnLst>
              </p:cTn>
              <p:nextCondLst>
                <p:cond evt="onClick" delay="0">
                  <p:tgtEl>
                    <p:spTgt spid="27"/>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76F06AD0-AADC-C425-DD11-2501307316A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7485" y="0"/>
            <a:ext cx="10364813" cy="6966857"/>
          </a:xfrm>
          <a:prstGeom prst="rect">
            <a:avLst/>
          </a:prstGeom>
          <a:noFill/>
          <a:extLst>
            <a:ext uri="{909E8E84-426E-40DD-AFC4-6F175D3DCCD1}">
              <a14:hiddenFill xmlns:a14="http://schemas.microsoft.com/office/drawing/2010/main">
                <a:solidFill>
                  <a:srgbClr val="FFFFFF"/>
                </a:solidFill>
              </a14:hiddenFill>
            </a:ext>
          </a:extLst>
        </p:spPr>
      </p:pic>
      <p:pic>
        <p:nvPicPr>
          <p:cNvPr id="29" name="Video 28">
            <a:hlinkClick r:id="" action="ppaction://media"/>
            <a:extLst>
              <a:ext uri="{FF2B5EF4-FFF2-40B4-BE49-F238E27FC236}">
                <a16:creationId xmlns:a16="http://schemas.microsoft.com/office/drawing/2014/main" id="{A2EE0712-8063-EDB2-E046-75CFFCA1DAC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02870928"/>
      </p:ext>
    </p:extLst>
  </p:cSld>
  <p:clrMapOvr>
    <a:masterClrMapping/>
  </p:clrMapOvr>
  <mc:AlternateContent xmlns:mc="http://schemas.openxmlformats.org/markup-compatibility/2006">
    <mc:Choice xmlns:p14="http://schemas.microsoft.com/office/powerpoint/2010/main" Requires="p14">
      <p:transition spd="slow" p14:dur="2000" advTm="31961"/>
    </mc:Choice>
    <mc:Fallback>
      <p:transition spd="slow" advTm="319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9"/>
                </p:tgtEl>
              </p:cMediaNode>
            </p:video>
            <p:seq concurrent="1" nextAc="seek">
              <p:cTn id="8" restart="whenNotActive" fill="hold" evtFilter="cancelBubble" nodeType="interactiveSeq">
                <p:stCondLst>
                  <p:cond evt="onClick" delay="0">
                    <p:tgtEl>
                      <p:spTgt spid="2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9"/>
                                        </p:tgtEl>
                                      </p:cBhvr>
                                    </p:cmd>
                                  </p:childTnLst>
                                </p:cTn>
                              </p:par>
                            </p:childTnLst>
                          </p:cTn>
                        </p:par>
                      </p:childTnLst>
                    </p:cTn>
                  </p:par>
                </p:childTnLst>
              </p:cTn>
              <p:nextCondLst>
                <p:cond evt="onClick" delay="0">
                  <p:tgtEl>
                    <p:spTgt spid="2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F7950"/>
        </a:solid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98464025-7217-14FD-EF99-120C2A6686A1}"/>
              </a:ext>
            </a:extLst>
          </p:cNvPr>
          <p:cNvPicPr>
            <a:picLocks noGrp="1" noRot="1" noChangeAspect="1" noMove="1" noResize="1" noEditPoints="1" noAdjustHandles="1" noChangeArrowheads="1" noChangeShapeType="1" noCrop="1"/>
          </p:cNvPicPr>
          <p:nvPr/>
        </p:nvPicPr>
        <p:blipFill rotWithShape="1">
          <a:blip r:embed="rId5">
            <a:alphaModFix amt="35000"/>
            <a:extLst>
              <a:ext uri="{28A0092B-C50C-407E-A947-70E740481C1C}">
                <a14:useLocalDpi xmlns:a14="http://schemas.microsoft.com/office/drawing/2010/main" val="0"/>
              </a:ext>
            </a:extLst>
          </a:blip>
          <a:srcRect r="50000"/>
          <a:stretch>
            <a:fillRect/>
          </a:stretch>
        </p:blipFill>
        <p:spPr bwMode="auto">
          <a:xfrm>
            <a:off x="8733631" y="101672"/>
            <a:ext cx="3458369" cy="685800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D1443A21-BFCC-8F24-D2FD-4678E4E7E837}"/>
              </a:ext>
            </a:extLst>
          </p:cNvPr>
          <p:cNvPicPr>
            <a:picLocks noGrp="1" noRot="1" noChangeAspect="1" noMove="1" noResize="1" noEditPoints="1" noAdjustHandles="1" noChangeArrowheads="1" noChangeShapeType="1" noCrop="1"/>
          </p:cNvPicPr>
          <p:nvPr/>
        </p:nvPicPr>
        <p:blipFill rotWithShape="1">
          <a:blip r:embed="rId5">
            <a:alphaModFix amt="35000"/>
            <a:extLst>
              <a:ext uri="{28A0092B-C50C-407E-A947-70E740481C1C}">
                <a14:useLocalDpi xmlns:a14="http://schemas.microsoft.com/office/drawing/2010/main" val="0"/>
              </a:ext>
            </a:extLst>
          </a:blip>
          <a:srcRect l="56424" t="43268"/>
          <a:stretch>
            <a:fillRect/>
          </a:stretch>
        </p:blipFill>
        <p:spPr bwMode="auto">
          <a:xfrm>
            <a:off x="0" y="-1"/>
            <a:ext cx="3014078" cy="389066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screenshot of a computer screen&#10;&#10;AI-generated content may be incorrect.">
            <a:extLst>
              <a:ext uri="{FF2B5EF4-FFF2-40B4-BE49-F238E27FC236}">
                <a16:creationId xmlns:a16="http://schemas.microsoft.com/office/drawing/2014/main" id="{4515185A-0B08-4AE4-2D52-953234A06FFB}"/>
              </a:ext>
            </a:extLst>
          </p:cNvPr>
          <p:cNvPicPr>
            <a:picLocks noChangeAspect="1"/>
          </p:cNvPicPr>
          <p:nvPr/>
        </p:nvPicPr>
        <p:blipFill>
          <a:blip r:embed="rId6"/>
          <a:stretch>
            <a:fillRect/>
          </a:stretch>
        </p:blipFill>
        <p:spPr>
          <a:xfrm>
            <a:off x="6630692" y="3927004"/>
            <a:ext cx="5028525" cy="2743200"/>
          </a:xfrm>
          <a:prstGeom prst="rect">
            <a:avLst/>
          </a:prstGeom>
        </p:spPr>
      </p:pic>
      <p:pic>
        <p:nvPicPr>
          <p:cNvPr id="9" name="Picture 8" descr="A map of the united states&#10;&#10;AI-generated content may be incorrect.">
            <a:extLst>
              <a:ext uri="{FF2B5EF4-FFF2-40B4-BE49-F238E27FC236}">
                <a16:creationId xmlns:a16="http://schemas.microsoft.com/office/drawing/2014/main" id="{4E1F0457-8251-3556-0192-9CFFF287FB8E}"/>
              </a:ext>
            </a:extLst>
          </p:cNvPr>
          <p:cNvPicPr>
            <a:picLocks noChangeAspect="1"/>
          </p:cNvPicPr>
          <p:nvPr/>
        </p:nvPicPr>
        <p:blipFill>
          <a:blip r:embed="rId7"/>
          <a:srcRect b="15011"/>
          <a:stretch>
            <a:fillRect/>
          </a:stretch>
        </p:blipFill>
        <p:spPr>
          <a:xfrm>
            <a:off x="1108778" y="4016251"/>
            <a:ext cx="3810599" cy="2564707"/>
          </a:xfrm>
          <a:prstGeom prst="rect">
            <a:avLst/>
          </a:prstGeom>
        </p:spPr>
      </p:pic>
      <p:pic>
        <p:nvPicPr>
          <p:cNvPr id="11" name="Picture 10" descr="A screenshot of a computer screen&#10;&#10;AI-generated content may be incorrect.">
            <a:extLst>
              <a:ext uri="{FF2B5EF4-FFF2-40B4-BE49-F238E27FC236}">
                <a16:creationId xmlns:a16="http://schemas.microsoft.com/office/drawing/2014/main" id="{31471431-1D4E-80E1-D67C-25C3979DB71B}"/>
              </a:ext>
            </a:extLst>
          </p:cNvPr>
          <p:cNvPicPr>
            <a:picLocks noChangeAspect="1"/>
          </p:cNvPicPr>
          <p:nvPr/>
        </p:nvPicPr>
        <p:blipFill>
          <a:blip r:embed="rId8"/>
          <a:stretch>
            <a:fillRect/>
          </a:stretch>
        </p:blipFill>
        <p:spPr>
          <a:xfrm>
            <a:off x="3540945" y="883507"/>
            <a:ext cx="5389561" cy="2687737"/>
          </a:xfrm>
          <a:prstGeom prst="rect">
            <a:avLst/>
          </a:prstGeom>
        </p:spPr>
      </p:pic>
      <p:sp>
        <p:nvSpPr>
          <p:cNvPr id="12" name="TextBox 11">
            <a:extLst>
              <a:ext uri="{FF2B5EF4-FFF2-40B4-BE49-F238E27FC236}">
                <a16:creationId xmlns:a16="http://schemas.microsoft.com/office/drawing/2014/main" id="{620AB714-F23D-8BB4-DA24-8989F58FDA25}"/>
              </a:ext>
            </a:extLst>
          </p:cNvPr>
          <p:cNvSpPr txBox="1"/>
          <p:nvPr/>
        </p:nvSpPr>
        <p:spPr>
          <a:xfrm>
            <a:off x="7347589" y="3546023"/>
            <a:ext cx="4816196" cy="461665"/>
          </a:xfrm>
          <a:prstGeom prst="rect">
            <a:avLst/>
          </a:prstGeom>
          <a:noFill/>
        </p:spPr>
        <p:txBody>
          <a:bodyPr wrap="square">
            <a:spAutoFit/>
          </a:bodyPr>
          <a:lstStyle/>
          <a:p>
            <a:r>
              <a:rPr lang="en-US" sz="2400" b="1" dirty="0">
                <a:solidFill>
                  <a:srgbClr val="D4E0F3"/>
                </a:solidFill>
                <a:latin typeface="Mark Pro" panose="020B0504020201010104" pitchFamily="34" charset="0"/>
              </a:rPr>
              <a:t>Chile’s Fire Risk Forecast</a:t>
            </a:r>
            <a:endParaRPr lang="es-419" sz="2400" dirty="0">
              <a:solidFill>
                <a:srgbClr val="D4E0F3"/>
              </a:solidFill>
              <a:latin typeface="Mark Pro" panose="020B0504020201010104" pitchFamily="34" charset="0"/>
            </a:endParaRPr>
          </a:p>
        </p:txBody>
      </p:sp>
      <p:sp>
        <p:nvSpPr>
          <p:cNvPr id="13" name="TextBox 12">
            <a:extLst>
              <a:ext uri="{FF2B5EF4-FFF2-40B4-BE49-F238E27FC236}">
                <a16:creationId xmlns:a16="http://schemas.microsoft.com/office/drawing/2014/main" id="{5C6C61D3-B23F-2DE7-9E3A-E0249123B3D3}"/>
              </a:ext>
            </a:extLst>
          </p:cNvPr>
          <p:cNvSpPr txBox="1"/>
          <p:nvPr/>
        </p:nvSpPr>
        <p:spPr>
          <a:xfrm>
            <a:off x="430852" y="3530672"/>
            <a:ext cx="6199840" cy="461665"/>
          </a:xfrm>
          <a:prstGeom prst="rect">
            <a:avLst/>
          </a:prstGeom>
          <a:noFill/>
        </p:spPr>
        <p:txBody>
          <a:bodyPr wrap="square">
            <a:spAutoFit/>
          </a:bodyPr>
          <a:lstStyle/>
          <a:p>
            <a:r>
              <a:rPr lang="en-US" sz="2400" b="1" dirty="0">
                <a:solidFill>
                  <a:srgbClr val="D4E0F3"/>
                </a:solidFill>
                <a:latin typeface="Mark Pro" panose="020B0504020201010104" pitchFamily="34" charset="0"/>
              </a:rPr>
              <a:t>Canada’s Wildfire Information System </a:t>
            </a:r>
            <a:endParaRPr lang="es-419" sz="2400" dirty="0">
              <a:solidFill>
                <a:srgbClr val="D4E0F3"/>
              </a:solidFill>
              <a:latin typeface="Mark Pro" panose="020B0504020201010104" pitchFamily="34" charset="0"/>
            </a:endParaRPr>
          </a:p>
        </p:txBody>
      </p:sp>
      <p:sp>
        <p:nvSpPr>
          <p:cNvPr id="15" name="TextBox 14">
            <a:extLst>
              <a:ext uri="{FF2B5EF4-FFF2-40B4-BE49-F238E27FC236}">
                <a16:creationId xmlns:a16="http://schemas.microsoft.com/office/drawing/2014/main" id="{DA8C1863-382D-9533-9B3B-58B4C012B96F}"/>
              </a:ext>
            </a:extLst>
          </p:cNvPr>
          <p:cNvSpPr txBox="1"/>
          <p:nvPr/>
        </p:nvSpPr>
        <p:spPr>
          <a:xfrm>
            <a:off x="3295462" y="421842"/>
            <a:ext cx="6199840" cy="461665"/>
          </a:xfrm>
          <a:prstGeom prst="rect">
            <a:avLst/>
          </a:prstGeom>
          <a:noFill/>
        </p:spPr>
        <p:txBody>
          <a:bodyPr wrap="square">
            <a:spAutoFit/>
          </a:bodyPr>
          <a:lstStyle/>
          <a:p>
            <a:r>
              <a:rPr lang="en-US" sz="2400" b="1" dirty="0">
                <a:solidFill>
                  <a:srgbClr val="D4E0F3"/>
                </a:solidFill>
                <a:latin typeface="Mark Pro" panose="020B0504020201010104" pitchFamily="34" charset="0"/>
              </a:rPr>
              <a:t>U.S. Operational Fire Danger Forecast</a:t>
            </a:r>
            <a:endParaRPr lang="es-419" sz="2400" dirty="0">
              <a:solidFill>
                <a:srgbClr val="D4E0F3"/>
              </a:solidFill>
              <a:latin typeface="Mark Pro" panose="020B0504020201010104" pitchFamily="34" charset="0"/>
            </a:endParaRPr>
          </a:p>
        </p:txBody>
      </p:sp>
      <p:pic>
        <p:nvPicPr>
          <p:cNvPr id="30" name="Video 29">
            <a:hlinkClick r:id="" action="ppaction://media"/>
            <a:extLst>
              <a:ext uri="{FF2B5EF4-FFF2-40B4-BE49-F238E27FC236}">
                <a16:creationId xmlns:a16="http://schemas.microsoft.com/office/drawing/2014/main" id="{08CDEB5D-019F-C2B8-3C1F-0B3220C1D69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9"/>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89532403"/>
      </p:ext>
    </p:extLst>
  </p:cSld>
  <p:clrMapOvr>
    <a:masterClrMapping/>
  </p:clrMapOvr>
  <mc:AlternateContent xmlns:mc="http://schemas.openxmlformats.org/markup-compatibility/2006">
    <mc:Choice xmlns:p14="http://schemas.microsoft.com/office/powerpoint/2010/main" Requires="p14">
      <p:transition spd="slow" p14:dur="2000" advTm="16561"/>
    </mc:Choice>
    <mc:Fallback>
      <p:transition spd="slow" advTm="16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0"/>
                </p:tgtEl>
              </p:cMediaNode>
            </p:video>
            <p:seq concurrent="1" nextAc="seek">
              <p:cTn id="8" restart="whenNotActive" fill="hold" evtFilter="cancelBubble" nodeType="interactiveSeq">
                <p:stCondLst>
                  <p:cond evt="onClick" delay="0">
                    <p:tgtEl>
                      <p:spTgt spid="3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0"/>
                                        </p:tgtEl>
                                      </p:cBhvr>
                                    </p:cmd>
                                  </p:childTnLst>
                                </p:cTn>
                              </p:par>
                            </p:childTnLst>
                          </p:cTn>
                        </p:par>
                      </p:childTnLst>
                    </p:cTn>
                  </p:par>
                </p:childTnLst>
              </p:cTn>
              <p:nextCondLst>
                <p:cond evt="onClick" delay="0">
                  <p:tgtEl>
                    <p:spTgt spid="30"/>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F7950"/>
        </a:solid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CFBC2A4B-9DC1-7D6F-B5E7-06755C7B8BB6}"/>
              </a:ext>
            </a:extLst>
          </p:cNvPr>
          <p:cNvPicPr>
            <a:picLocks noGrp="1" noRot="1" noChangeAspect="1" noMove="1" noResize="1" noEditPoints="1" noAdjustHandles="1" noChangeArrowheads="1" noChangeShapeType="1" noCrop="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rot="10800000">
            <a:off x="9505907" y="4920636"/>
            <a:ext cx="2686093" cy="323679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A2EFC1AB-9924-541F-0E73-844C138B2F7C}"/>
              </a:ext>
            </a:extLst>
          </p:cNvPr>
          <p:cNvPicPr>
            <a:picLocks noGrp="1" noRot="1" noChangeAspect="1" noMove="1" noResize="1" noEditPoints="1" noAdjustHandles="1" noChangeArrowheads="1" noChangeShapeType="1" noCrop="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rot="13591318">
            <a:off x="1707356" y="3160306"/>
            <a:ext cx="5691187"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CC5A385-DC49-0866-B6C6-1F33884213B3}"/>
              </a:ext>
            </a:extLst>
          </p:cNvPr>
          <p:cNvSpPr txBox="1"/>
          <p:nvPr/>
        </p:nvSpPr>
        <p:spPr>
          <a:xfrm>
            <a:off x="469900" y="711493"/>
            <a:ext cx="8166101" cy="3908762"/>
          </a:xfrm>
          <a:prstGeom prst="rect">
            <a:avLst/>
          </a:prstGeom>
          <a:noFill/>
        </p:spPr>
        <p:txBody>
          <a:bodyPr wrap="square">
            <a:spAutoFit/>
          </a:bodyPr>
          <a:lstStyle/>
          <a:p>
            <a:r>
              <a:rPr lang="en-US" sz="2400" b="1" dirty="0">
                <a:solidFill>
                  <a:srgbClr val="D4E0F3"/>
                </a:solidFill>
                <a:latin typeface="Mark Pro" panose="020B0504020201010104" pitchFamily="34" charset="0"/>
              </a:rPr>
              <a:t>The main setback for all these examples are mainly 2:</a:t>
            </a:r>
          </a:p>
          <a:p>
            <a:pPr marL="457200" indent="-457200">
              <a:buAutoNum type="arabicPeriod"/>
            </a:pPr>
            <a:r>
              <a:rPr lang="en-US" sz="2000" dirty="0">
                <a:solidFill>
                  <a:srgbClr val="D4E0F3"/>
                </a:solidFill>
                <a:latin typeface="Mark Pro" panose="020B0504020201010104" pitchFamily="34" charset="0"/>
              </a:rPr>
              <a:t>They are  mainly geared towards informing risk at a national scale, and</a:t>
            </a:r>
          </a:p>
          <a:p>
            <a:pPr marL="457200" indent="-457200">
              <a:buAutoNum type="arabicPeriod"/>
            </a:pPr>
            <a:r>
              <a:rPr lang="en-US" sz="2000" dirty="0">
                <a:solidFill>
                  <a:srgbClr val="D4E0F3"/>
                </a:solidFill>
                <a:latin typeface="Mark Pro" panose="020B0504020201010104" pitchFamily="34" charset="0"/>
              </a:rPr>
              <a:t>They are oriented towards highly educated audiences, requiring experience and knowledge in this type of dashboards to appropriately navigate.</a:t>
            </a:r>
          </a:p>
          <a:p>
            <a:pPr marL="457200" indent="-457200">
              <a:buAutoNum type="arabicPeriod"/>
            </a:pPr>
            <a:endParaRPr lang="en-US" sz="2400" b="1" dirty="0">
              <a:solidFill>
                <a:srgbClr val="D4E0F3"/>
              </a:solidFill>
              <a:latin typeface="Mark Pro" panose="020B0504020201010104" pitchFamily="34" charset="0"/>
            </a:endParaRPr>
          </a:p>
          <a:p>
            <a:r>
              <a:rPr lang="en-US" sz="2000" dirty="0">
                <a:solidFill>
                  <a:srgbClr val="D4E0F3"/>
                </a:solidFill>
                <a:latin typeface="Mark Pro" panose="020B0504020201010104" pitchFamily="34" charset="0"/>
              </a:rPr>
              <a:t>The audience surrounding the area of Bosque </a:t>
            </a:r>
            <a:r>
              <a:rPr lang="en-US" sz="2000" dirty="0" err="1">
                <a:solidFill>
                  <a:srgbClr val="D4E0F3"/>
                </a:solidFill>
                <a:latin typeface="Mark Pro" panose="020B0504020201010104" pitchFamily="34" charset="0"/>
              </a:rPr>
              <a:t>Pehuén</a:t>
            </a:r>
            <a:r>
              <a:rPr lang="en-US" sz="2000" dirty="0">
                <a:solidFill>
                  <a:srgbClr val="D4E0F3"/>
                </a:solidFill>
                <a:latin typeface="Mark Pro" panose="020B0504020201010104" pitchFamily="34" charset="0"/>
              </a:rPr>
              <a:t>, called Palguín, is very different. They are mostly rural and indigenous communities with low educational level (mostly high school), with little if any experience on navigating this type of visualizations. </a:t>
            </a:r>
          </a:p>
        </p:txBody>
      </p:sp>
      <p:sp>
        <p:nvSpPr>
          <p:cNvPr id="5" name="TextBox 4">
            <a:extLst>
              <a:ext uri="{FF2B5EF4-FFF2-40B4-BE49-F238E27FC236}">
                <a16:creationId xmlns:a16="http://schemas.microsoft.com/office/drawing/2014/main" id="{EB43E114-51CE-CFFC-2B2D-27DFE06C00A2}"/>
              </a:ext>
            </a:extLst>
          </p:cNvPr>
          <p:cNvSpPr txBox="1"/>
          <p:nvPr/>
        </p:nvSpPr>
        <p:spPr>
          <a:xfrm>
            <a:off x="469900" y="5170195"/>
            <a:ext cx="11189796" cy="1015663"/>
          </a:xfrm>
          <a:prstGeom prst="rect">
            <a:avLst/>
          </a:prstGeom>
          <a:noFill/>
        </p:spPr>
        <p:txBody>
          <a:bodyPr wrap="square">
            <a:spAutoFit/>
          </a:bodyPr>
          <a:lstStyle/>
          <a:p>
            <a:r>
              <a:rPr lang="en-US" sz="2000" dirty="0">
                <a:solidFill>
                  <a:srgbClr val="D4E0F3"/>
                </a:solidFill>
                <a:latin typeface="Mark Pro" panose="020B0504020201010104" pitchFamily="34" charset="0"/>
              </a:rPr>
              <a:t>Because of this, </a:t>
            </a:r>
            <a:r>
              <a:rPr lang="en-US" sz="2000" b="1" dirty="0">
                <a:solidFill>
                  <a:srgbClr val="D4E0F3"/>
                </a:solidFill>
                <a:latin typeface="Mark Pro" panose="020B0504020201010104" pitchFamily="34" charset="0"/>
              </a:rPr>
              <a:t>my goal </a:t>
            </a:r>
            <a:r>
              <a:rPr lang="en-US" sz="2000" dirty="0">
                <a:solidFill>
                  <a:srgbClr val="D4E0F3"/>
                </a:solidFill>
                <a:latin typeface="Mark Pro" panose="020B0504020201010104" pitchFamily="34" charset="0"/>
              </a:rPr>
              <a:t>is to create an intuitive and accessible data  visualization that can communicate current and forecast fire risk to local communities in the rural Andean </a:t>
            </a:r>
            <a:r>
              <a:rPr lang="en-US" sz="2000" dirty="0" err="1">
                <a:solidFill>
                  <a:srgbClr val="D4E0F3"/>
                </a:solidFill>
                <a:latin typeface="Mark Pro" panose="020B0504020201010104" pitchFamily="34" charset="0"/>
              </a:rPr>
              <a:t>Araucania</a:t>
            </a:r>
            <a:r>
              <a:rPr lang="en-US" sz="2000" dirty="0">
                <a:solidFill>
                  <a:srgbClr val="D4E0F3"/>
                </a:solidFill>
                <a:latin typeface="Mark Pro" panose="020B0504020201010104" pitchFamily="34" charset="0"/>
              </a:rPr>
              <a:t> region. </a:t>
            </a:r>
          </a:p>
        </p:txBody>
      </p:sp>
      <p:pic>
        <p:nvPicPr>
          <p:cNvPr id="3" name="Picture 2">
            <a:extLst>
              <a:ext uri="{FF2B5EF4-FFF2-40B4-BE49-F238E27FC236}">
                <a16:creationId xmlns:a16="http://schemas.microsoft.com/office/drawing/2014/main" id="{38D928C2-EF8F-3277-3C28-2D042800D5D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23086" y="711493"/>
            <a:ext cx="3156857" cy="4209143"/>
          </a:xfrm>
          <a:prstGeom prst="rect">
            <a:avLst/>
          </a:prstGeom>
        </p:spPr>
      </p:pic>
      <p:sp>
        <p:nvSpPr>
          <p:cNvPr id="6" name="TextBox 5">
            <a:extLst>
              <a:ext uri="{FF2B5EF4-FFF2-40B4-BE49-F238E27FC236}">
                <a16:creationId xmlns:a16="http://schemas.microsoft.com/office/drawing/2014/main" id="{DBFB6D73-3471-A577-0CF0-5AD2B4D168AC}"/>
              </a:ext>
            </a:extLst>
          </p:cNvPr>
          <p:cNvSpPr txBox="1"/>
          <p:nvPr/>
        </p:nvSpPr>
        <p:spPr>
          <a:xfrm>
            <a:off x="1002204" y="6435418"/>
            <a:ext cx="11189796" cy="307777"/>
          </a:xfrm>
          <a:prstGeom prst="rect">
            <a:avLst/>
          </a:prstGeom>
          <a:noFill/>
        </p:spPr>
        <p:txBody>
          <a:bodyPr wrap="square">
            <a:spAutoFit/>
          </a:bodyPr>
          <a:lstStyle/>
          <a:p>
            <a:r>
              <a:rPr lang="en-US" sz="1400" i="1" dirty="0">
                <a:solidFill>
                  <a:srgbClr val="D4E0F3"/>
                </a:solidFill>
                <a:latin typeface="Mark Pro" panose="020B0504020201010104" pitchFamily="34" charset="0"/>
              </a:rPr>
              <a:t>Wildfire prevention workshop, held at a local school in Palguín, </a:t>
            </a:r>
            <a:r>
              <a:rPr lang="en-US" sz="1400" i="1" dirty="0" err="1">
                <a:solidFill>
                  <a:srgbClr val="D4E0F3"/>
                </a:solidFill>
                <a:latin typeface="Mark Pro" panose="020B0504020201010104" pitchFamily="34" charset="0"/>
              </a:rPr>
              <a:t>Araucania</a:t>
            </a:r>
            <a:r>
              <a:rPr lang="en-US" sz="1400" i="1" dirty="0">
                <a:solidFill>
                  <a:srgbClr val="D4E0F3"/>
                </a:solidFill>
                <a:latin typeface="Mark Pro" panose="020B0504020201010104" pitchFamily="34" charset="0"/>
              </a:rPr>
              <a:t> Region, taken by Fundación Mar Adentro, 2025)</a:t>
            </a:r>
          </a:p>
        </p:txBody>
      </p:sp>
      <p:pic>
        <p:nvPicPr>
          <p:cNvPr id="50" name="Video 49">
            <a:hlinkClick r:id="" action="ppaction://media"/>
            <a:extLst>
              <a:ext uri="{FF2B5EF4-FFF2-40B4-BE49-F238E27FC236}">
                <a16:creationId xmlns:a16="http://schemas.microsoft.com/office/drawing/2014/main" id="{E8E6F22A-7543-F720-D2F6-18BE93ACA7E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9847774" y="4711485"/>
            <a:ext cx="2057400" cy="2057400"/>
          </a:xfrm>
          <a:prstGeom prst="ellipse">
            <a:avLst/>
          </a:prstGeom>
        </p:spPr>
      </p:pic>
    </p:spTree>
    <p:extLst>
      <p:ext uri="{BB962C8B-B14F-4D97-AF65-F5344CB8AC3E}">
        <p14:creationId xmlns:p14="http://schemas.microsoft.com/office/powerpoint/2010/main" val="203169194"/>
      </p:ext>
    </p:extLst>
  </p:cSld>
  <p:clrMapOvr>
    <a:masterClrMapping/>
  </p:clrMapOvr>
  <mc:AlternateContent xmlns:mc="http://schemas.openxmlformats.org/markup-compatibility/2006">
    <mc:Choice xmlns:p14="http://schemas.microsoft.com/office/powerpoint/2010/main" Requires="p14">
      <p:transition spd="slow" p14:dur="2000" advTm="48934"/>
    </mc:Choice>
    <mc:Fallback>
      <p:transition spd="slow" advTm="489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0"/>
                </p:tgtEl>
              </p:cMediaNode>
            </p:video>
            <p:seq concurrent="1" nextAc="seek">
              <p:cTn id="8" restart="whenNotActive" fill="hold" evtFilter="cancelBubble" nodeType="interactiveSeq">
                <p:stCondLst>
                  <p:cond evt="onClick" delay="0">
                    <p:tgtEl>
                      <p:spTgt spid="5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0"/>
                                        </p:tgtEl>
                                      </p:cBhvr>
                                    </p:cmd>
                                  </p:childTnLst>
                                </p:cTn>
                              </p:par>
                            </p:childTnLst>
                          </p:cTn>
                        </p:par>
                      </p:childTnLst>
                    </p:cTn>
                  </p:par>
                </p:childTnLst>
              </p:cTn>
              <p:nextCondLst>
                <p:cond evt="onClick" delay="0">
                  <p:tgtEl>
                    <p:spTgt spid="50"/>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F7950"/>
        </a:solidFill>
        <a:effectLst/>
      </p:bgPr>
    </p:bg>
    <p:spTree>
      <p:nvGrpSpPr>
        <p:cNvPr id="1" name=""/>
        <p:cNvGrpSpPr/>
        <p:nvPr/>
      </p:nvGrpSpPr>
      <p:grpSpPr>
        <a:xfrm>
          <a:off x="0" y="0"/>
          <a:ext cx="0" cy="0"/>
          <a:chOff x="0" y="0"/>
          <a:chExt cx="0" cy="0"/>
        </a:xfrm>
      </p:grpSpPr>
      <p:pic>
        <p:nvPicPr>
          <p:cNvPr id="17" name="Picture 2">
            <a:extLst>
              <a:ext uri="{FF2B5EF4-FFF2-40B4-BE49-F238E27FC236}">
                <a16:creationId xmlns:a16="http://schemas.microsoft.com/office/drawing/2014/main" id="{CEA20896-5812-4A05-7635-797EF3B29AB1}"/>
              </a:ext>
            </a:extLst>
          </p:cNvPr>
          <p:cNvPicPr>
            <a:picLocks noGrp="1" noRot="1" noChangeAspect="1" noMove="1" noResize="1" noEditPoints="1" noAdjustHandles="1" noChangeArrowheads="1" noChangeShapeType="1" noCrop="1"/>
          </p:cNvPicPr>
          <p:nvPr/>
        </p:nvPicPr>
        <p:blipFill rotWithShape="1">
          <a:blip r:embed="rId5">
            <a:alphaModFix amt="35000"/>
            <a:extLst>
              <a:ext uri="{28A0092B-C50C-407E-A947-70E740481C1C}">
                <a14:useLocalDpi xmlns:a14="http://schemas.microsoft.com/office/drawing/2010/main" val="0"/>
              </a:ext>
            </a:extLst>
          </a:blip>
          <a:srcRect l="59052" b="53209"/>
          <a:stretch>
            <a:fillRect/>
          </a:stretch>
        </p:blipFill>
        <p:spPr bwMode="auto">
          <a:xfrm>
            <a:off x="0" y="3937411"/>
            <a:ext cx="2619807" cy="2920589"/>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DE9CEFB2-564C-1C98-8283-C1F909F64AB4}"/>
              </a:ext>
            </a:extLst>
          </p:cNvPr>
          <p:cNvPicPr>
            <a:picLocks noGrp="1" noRot="1" noChangeAspect="1" noMove="1" noResize="1" noEditPoints="1" noAdjustHandles="1" noChangeArrowheads="1" noChangeShapeType="1" noCrop="1"/>
          </p:cNvPicPr>
          <p:nvPr/>
        </p:nvPicPr>
        <p:blipFill rotWithShape="1">
          <a:blip r:embed="rId5">
            <a:alphaModFix amt="35000"/>
            <a:extLst>
              <a:ext uri="{28A0092B-C50C-407E-A947-70E740481C1C}">
                <a14:useLocalDpi xmlns:a14="http://schemas.microsoft.com/office/drawing/2010/main" val="0"/>
              </a:ext>
            </a:extLst>
          </a:blip>
          <a:srcRect r="50000"/>
          <a:stretch>
            <a:fillRect/>
          </a:stretch>
        </p:blipFill>
        <p:spPr bwMode="auto">
          <a:xfrm>
            <a:off x="8993059" y="359640"/>
            <a:ext cx="3198941" cy="624183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3">
            <a:extLst>
              <a:ext uri="{FF2B5EF4-FFF2-40B4-BE49-F238E27FC236}">
                <a16:creationId xmlns:a16="http://schemas.microsoft.com/office/drawing/2014/main" id="{0F9204F4-6547-CA5E-DE15-F95BC9FD2BCF}"/>
              </a:ext>
            </a:extLst>
          </p:cNvPr>
          <p:cNvGraphicFramePr>
            <a:graphicFrameLocks noGrp="1"/>
          </p:cNvGraphicFramePr>
          <p:nvPr>
            <p:extLst>
              <p:ext uri="{D42A27DB-BD31-4B8C-83A1-F6EECF244321}">
                <p14:modId xmlns:p14="http://schemas.microsoft.com/office/powerpoint/2010/main" val="487862177"/>
              </p:ext>
            </p:extLst>
          </p:nvPr>
        </p:nvGraphicFramePr>
        <p:xfrm>
          <a:off x="914400" y="1633636"/>
          <a:ext cx="10363200" cy="2661920"/>
        </p:xfrm>
        <a:graphic>
          <a:graphicData uri="http://schemas.openxmlformats.org/drawingml/2006/table">
            <a:tbl>
              <a:tblPr firstRow="1" bandRow="1">
                <a:tableStyleId>{F2DE63D5-997A-4646-A377-4702673A728D}</a:tableStyleId>
              </a:tblPr>
              <a:tblGrid>
                <a:gridCol w="2743200">
                  <a:extLst>
                    <a:ext uri="{9D8B030D-6E8A-4147-A177-3AD203B41FA5}">
                      <a16:colId xmlns:a16="http://schemas.microsoft.com/office/drawing/2014/main" val="3726616566"/>
                    </a:ext>
                  </a:extLst>
                </a:gridCol>
                <a:gridCol w="5372100">
                  <a:extLst>
                    <a:ext uri="{9D8B030D-6E8A-4147-A177-3AD203B41FA5}">
                      <a16:colId xmlns:a16="http://schemas.microsoft.com/office/drawing/2014/main" val="1806157013"/>
                    </a:ext>
                  </a:extLst>
                </a:gridCol>
                <a:gridCol w="2247900">
                  <a:extLst>
                    <a:ext uri="{9D8B030D-6E8A-4147-A177-3AD203B41FA5}">
                      <a16:colId xmlns:a16="http://schemas.microsoft.com/office/drawing/2014/main" val="359346524"/>
                    </a:ext>
                  </a:extLst>
                </a:gridCol>
              </a:tblGrid>
              <a:tr h="370840">
                <a:tc>
                  <a:txBody>
                    <a:bodyPr/>
                    <a:lstStyle/>
                    <a:p>
                      <a:r>
                        <a:rPr lang="en-US" sz="1800" dirty="0">
                          <a:solidFill>
                            <a:srgbClr val="D4E0F3"/>
                          </a:solidFill>
                          <a:latin typeface="Mark Pro" panose="020B0504020201010104" pitchFamily="34" charset="0"/>
                        </a:rPr>
                        <a:t>Variable</a:t>
                      </a:r>
                      <a:endParaRPr lang="es-419" sz="1800" dirty="0">
                        <a:solidFill>
                          <a:srgbClr val="D4E0F3"/>
                        </a:solidFill>
                        <a:latin typeface="Mark Pro" panose="020B0504020201010104" pitchFamily="34" charset="0"/>
                      </a:endParaRPr>
                    </a:p>
                  </a:txBody>
                  <a:tcPr>
                    <a:lnL w="12700" cap="flat" cmpd="sng" algn="ctr">
                      <a:noFill/>
                      <a:prstDash val="solid"/>
                      <a:miter lim="800000"/>
                    </a:lnL>
                    <a:lnR>
                      <a:noFill/>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rgbClr val="274140"/>
                    </a:solidFill>
                  </a:tcPr>
                </a:tc>
                <a:tc>
                  <a:txBody>
                    <a:bodyPr/>
                    <a:lstStyle/>
                    <a:p>
                      <a:r>
                        <a:rPr lang="en-US" sz="1800" dirty="0">
                          <a:solidFill>
                            <a:srgbClr val="D4E0F3"/>
                          </a:solidFill>
                          <a:latin typeface="Mark Pro" panose="020B0504020201010104" pitchFamily="34" charset="0"/>
                        </a:rPr>
                        <a:t>Description</a:t>
                      </a:r>
                      <a:endParaRPr lang="es-419" sz="1800" dirty="0">
                        <a:solidFill>
                          <a:srgbClr val="D4E0F3"/>
                        </a:solidFill>
                        <a:latin typeface="Mark Pro" panose="020B0504020201010104" pitchFamily="34" charset="0"/>
                      </a:endParaRPr>
                    </a:p>
                  </a:txBody>
                  <a:tcPr>
                    <a:lnL>
                      <a:noFill/>
                    </a:lnL>
                    <a:lnR>
                      <a:noFill/>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rgbClr val="274140"/>
                    </a:solidFill>
                  </a:tcPr>
                </a:tc>
                <a:tc>
                  <a:txBody>
                    <a:bodyPr/>
                    <a:lstStyle/>
                    <a:p>
                      <a:pPr algn="l"/>
                      <a:r>
                        <a:rPr lang="en-US" sz="1800" dirty="0">
                          <a:solidFill>
                            <a:srgbClr val="D4E0F3"/>
                          </a:solidFill>
                          <a:latin typeface="Mark Pro" panose="020B0504020201010104" pitchFamily="34" charset="0"/>
                        </a:rPr>
                        <a:t>Index Value Score</a:t>
                      </a:r>
                      <a:endParaRPr lang="es-419" sz="1800" dirty="0">
                        <a:solidFill>
                          <a:srgbClr val="D4E0F3"/>
                        </a:solidFill>
                        <a:latin typeface="Mark Pro" panose="020B0504020201010104" pitchFamily="34" charset="0"/>
                      </a:endParaRPr>
                    </a:p>
                  </a:txBody>
                  <a:tcPr>
                    <a:lnL>
                      <a:noFill/>
                    </a:lnL>
                    <a:lnR w="12700" cap="flat" cmpd="sng" algn="ctr">
                      <a:noFill/>
                      <a:prstDash val="solid"/>
                      <a:miter lim="800000"/>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rgbClr val="274140"/>
                    </a:solidFill>
                  </a:tcPr>
                </a:tc>
                <a:extLst>
                  <a:ext uri="{0D108BD9-81ED-4DB2-BD59-A6C34878D82A}">
                    <a16:rowId xmlns:a16="http://schemas.microsoft.com/office/drawing/2014/main" val="4211379258"/>
                  </a:ext>
                </a:extLst>
              </a:tr>
              <a:tr h="370840">
                <a:tc>
                  <a:txBody>
                    <a:bodyPr/>
                    <a:lstStyle/>
                    <a:p>
                      <a:r>
                        <a:rPr lang="en-US" sz="1800" dirty="0">
                          <a:solidFill>
                            <a:srgbClr val="D4E0F3"/>
                          </a:solidFill>
                          <a:latin typeface="Mark Pro" panose="020B0504020201010104" pitchFamily="34" charset="0"/>
                        </a:rPr>
                        <a:t>Temperature (C°)</a:t>
                      </a:r>
                      <a:endParaRPr lang="es-419" sz="1800" dirty="0">
                        <a:solidFill>
                          <a:srgbClr val="D4E0F3"/>
                        </a:solidFill>
                        <a:latin typeface="Mark Pro" panose="020B0504020201010104" pitchFamily="34" charset="0"/>
                      </a:endParaRPr>
                    </a:p>
                  </a:txBody>
                  <a:tcPr>
                    <a:lnL w="12700" cap="flat" cmpd="sng" algn="ctr">
                      <a:noFill/>
                      <a:prstDash val="solid"/>
                      <a:miter lim="800000"/>
                    </a:lnL>
                    <a:lnR>
                      <a:noFill/>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tcPr>
                </a:tc>
                <a:tc>
                  <a:txBody>
                    <a:bodyPr/>
                    <a:lstStyle/>
                    <a:p>
                      <a:r>
                        <a:rPr lang="es-419" sz="1800" kern="1200" dirty="0" err="1">
                          <a:solidFill>
                            <a:srgbClr val="D4E0F3"/>
                          </a:solidFill>
                          <a:effectLst/>
                          <a:latin typeface="Mark Pro" panose="020B0504020201010104" pitchFamily="34" charset="0"/>
                        </a:rPr>
                        <a:t>Higher</a:t>
                      </a:r>
                      <a:r>
                        <a:rPr lang="es-419" sz="1800" kern="1200" dirty="0">
                          <a:solidFill>
                            <a:srgbClr val="D4E0F3"/>
                          </a:solidFill>
                          <a:effectLst/>
                          <a:latin typeface="Mark Pro" panose="020B0504020201010104" pitchFamily="34" charset="0"/>
                        </a:rPr>
                        <a:t> </a:t>
                      </a:r>
                      <a:r>
                        <a:rPr lang="es-419" sz="1800" kern="1200" dirty="0" err="1">
                          <a:solidFill>
                            <a:srgbClr val="D4E0F3"/>
                          </a:solidFill>
                          <a:effectLst/>
                          <a:latin typeface="Mark Pro" panose="020B0504020201010104" pitchFamily="34" charset="0"/>
                        </a:rPr>
                        <a:t>temperatures</a:t>
                      </a:r>
                      <a:r>
                        <a:rPr lang="es-419" sz="1800" kern="1200" dirty="0">
                          <a:solidFill>
                            <a:srgbClr val="D4E0F3"/>
                          </a:solidFill>
                          <a:effectLst/>
                          <a:latin typeface="Mark Pro" panose="020B0504020201010104" pitchFamily="34" charset="0"/>
                        </a:rPr>
                        <a:t> </a:t>
                      </a:r>
                      <a:r>
                        <a:rPr lang="es-419" sz="1800" kern="1200" dirty="0" err="1">
                          <a:solidFill>
                            <a:srgbClr val="D4E0F3"/>
                          </a:solidFill>
                          <a:effectLst/>
                          <a:latin typeface="Mark Pro" panose="020B0504020201010104" pitchFamily="34" charset="0"/>
                        </a:rPr>
                        <a:t>increase</a:t>
                      </a:r>
                      <a:r>
                        <a:rPr lang="es-419" sz="1800" kern="1200" dirty="0">
                          <a:solidFill>
                            <a:srgbClr val="D4E0F3"/>
                          </a:solidFill>
                          <a:effectLst/>
                          <a:latin typeface="Mark Pro" panose="020B0504020201010104" pitchFamily="34" charset="0"/>
                        </a:rPr>
                        <a:t> </a:t>
                      </a:r>
                      <a:r>
                        <a:rPr lang="es-419" sz="1800" kern="1200" dirty="0" err="1">
                          <a:solidFill>
                            <a:srgbClr val="D4E0F3"/>
                          </a:solidFill>
                          <a:effectLst/>
                          <a:latin typeface="Mark Pro" panose="020B0504020201010104" pitchFamily="34" charset="0"/>
                        </a:rPr>
                        <a:t>flammability</a:t>
                      </a:r>
                      <a:endParaRPr lang="es-419" sz="1800" dirty="0">
                        <a:solidFill>
                          <a:srgbClr val="D4E0F3"/>
                        </a:solidFill>
                        <a:latin typeface="Mark Pro" panose="020B0504020201010104" pitchFamily="34" charset="0"/>
                      </a:endParaRPr>
                    </a:p>
                  </a:txBody>
                  <a:tcPr>
                    <a:lnL>
                      <a:noFill/>
                    </a:lnL>
                    <a:lnR>
                      <a:noFill/>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tcPr>
                </a:tc>
                <a:tc>
                  <a:txBody>
                    <a:bodyPr/>
                    <a:lstStyle/>
                    <a:p>
                      <a:pPr algn="ctr"/>
                      <a:r>
                        <a:rPr lang="en-US" sz="1800" dirty="0">
                          <a:solidFill>
                            <a:srgbClr val="D4E0F3"/>
                          </a:solidFill>
                          <a:latin typeface="Mark Pro" panose="020B0504020201010104" pitchFamily="34" charset="0"/>
                        </a:rPr>
                        <a:t>1 - 25</a:t>
                      </a:r>
                      <a:endParaRPr lang="es-419" sz="1800" dirty="0">
                        <a:solidFill>
                          <a:srgbClr val="D4E0F3"/>
                        </a:solidFill>
                        <a:latin typeface="Mark Pro" panose="020B0504020201010104" pitchFamily="34" charset="0"/>
                      </a:endParaRPr>
                    </a:p>
                  </a:txBody>
                  <a:tcPr anchor="ctr">
                    <a:lnL>
                      <a:noFill/>
                    </a:lnL>
                    <a:lnR w="12700" cap="flat" cmpd="sng" algn="ctr">
                      <a:noFill/>
                      <a:prstDash val="solid"/>
                      <a:miter lim="800000"/>
                    </a:lnR>
                    <a:lnT w="12700" cap="flat" cmpd="sng" algn="ctr">
                      <a:noFill/>
                      <a:prstDash val="solid"/>
                      <a:miter lim="800000"/>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98527205"/>
                  </a:ext>
                </a:extLst>
              </a:tr>
              <a:tr h="370840">
                <a:tc>
                  <a:txBody>
                    <a:bodyPr/>
                    <a:lstStyle/>
                    <a:p>
                      <a:r>
                        <a:rPr lang="en-US" sz="1800" dirty="0">
                          <a:solidFill>
                            <a:srgbClr val="D4E0F3"/>
                          </a:solidFill>
                          <a:latin typeface="Mark Pro" panose="020B0504020201010104" pitchFamily="34" charset="0"/>
                        </a:rPr>
                        <a:t>Relative Humidity (%)</a:t>
                      </a:r>
                      <a:endParaRPr lang="es-419" sz="1800" dirty="0">
                        <a:solidFill>
                          <a:srgbClr val="D4E0F3"/>
                        </a:solidFill>
                        <a:latin typeface="Mark Pro" panose="020B0504020201010104" pitchFamily="34" charset="0"/>
                      </a:endParaRPr>
                    </a:p>
                  </a:txBody>
                  <a:tcPr>
                    <a:lnL w="12700" cap="flat" cmpd="sng" algn="ctr">
                      <a:noFill/>
                      <a:prstDash val="solid"/>
                      <a:miter lim="800000"/>
                    </a:lnL>
                    <a:lnR>
                      <a:noFill/>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tcPr>
                </a:tc>
                <a:tc>
                  <a:txBody>
                    <a:bodyPr/>
                    <a:lstStyle/>
                    <a:p>
                      <a:r>
                        <a:rPr lang="en-US" sz="1800" kern="1200" dirty="0">
                          <a:solidFill>
                            <a:srgbClr val="D4E0F3"/>
                          </a:solidFill>
                          <a:effectLst/>
                          <a:latin typeface="Mark Pro" panose="020B0504020201010104" pitchFamily="34" charset="0"/>
                        </a:rPr>
                        <a:t>Inverse relationship—dry air accelerates fire spread </a:t>
                      </a:r>
                      <a:endParaRPr lang="es-419" sz="1800" dirty="0">
                        <a:solidFill>
                          <a:srgbClr val="D4E0F3"/>
                        </a:solidFill>
                        <a:latin typeface="Mark Pro" panose="020B0504020201010104" pitchFamily="34" charset="0"/>
                      </a:endParaRPr>
                    </a:p>
                  </a:txBody>
                  <a:tcPr>
                    <a:lnL>
                      <a:noFill/>
                    </a:lnL>
                    <a:lnR w="12700" cap="flat" cmpd="sng" algn="ctr">
                      <a:noFill/>
                      <a:prstDash val="solid"/>
                      <a:round/>
                      <a:headEnd type="none" w="med" len="med"/>
                      <a:tailEnd type="none" w="med" len="med"/>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D4E0F3"/>
                          </a:solidFill>
                          <a:latin typeface="Mark Pro" panose="020B0504020201010104" pitchFamily="34" charset="0"/>
                        </a:rPr>
                        <a:t>1 - 25</a:t>
                      </a:r>
                      <a:endParaRPr lang="es-419" sz="1800" dirty="0">
                        <a:solidFill>
                          <a:srgbClr val="D4E0F3"/>
                        </a:solidFill>
                        <a:latin typeface="Mark Pro" panose="020B0504020201010104" pitchFamily="34" charset="0"/>
                      </a:endParaRPr>
                    </a:p>
                    <a:p>
                      <a:pPr algn="ctr"/>
                      <a:endParaRPr lang="es-419" sz="1800" dirty="0">
                        <a:solidFill>
                          <a:srgbClr val="D4E0F3"/>
                        </a:solidFill>
                        <a:latin typeface="Mark Pro" panose="020B05040202010101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47707993"/>
                  </a:ext>
                </a:extLst>
              </a:tr>
              <a:tr h="370840">
                <a:tc>
                  <a:txBody>
                    <a:bodyPr/>
                    <a:lstStyle/>
                    <a:p>
                      <a:r>
                        <a:rPr lang="en-US" sz="1800" dirty="0">
                          <a:solidFill>
                            <a:srgbClr val="D4E0F3"/>
                          </a:solidFill>
                          <a:latin typeface="Mark Pro" panose="020B0504020201010104" pitchFamily="34" charset="0"/>
                        </a:rPr>
                        <a:t>Wind Speed (km/h)</a:t>
                      </a:r>
                      <a:endParaRPr lang="es-419" sz="1800" dirty="0">
                        <a:solidFill>
                          <a:srgbClr val="D4E0F3"/>
                        </a:solidFill>
                        <a:latin typeface="Mark Pro" panose="020B0504020201010104" pitchFamily="34" charset="0"/>
                      </a:endParaRPr>
                    </a:p>
                  </a:txBody>
                  <a:tcPr>
                    <a:lnL w="12700" cap="flat" cmpd="sng" algn="ctr">
                      <a:noFill/>
                      <a:prstDash val="solid"/>
                      <a:miter lim="800000"/>
                    </a:lnL>
                    <a:lnR>
                      <a:noFill/>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tcPr>
                </a:tc>
                <a:tc>
                  <a:txBody>
                    <a:bodyPr/>
                    <a:lstStyle/>
                    <a:p>
                      <a:r>
                        <a:rPr lang="en-US" sz="1800" kern="1200" dirty="0">
                          <a:solidFill>
                            <a:srgbClr val="D4E0F3"/>
                          </a:solidFill>
                          <a:effectLst/>
                          <a:latin typeface="Mark Pro" panose="020B0504020201010104" pitchFamily="34" charset="0"/>
                        </a:rPr>
                        <a:t>Critical variable for propagation and intensity</a:t>
                      </a:r>
                      <a:endParaRPr lang="es-419" sz="1800" dirty="0">
                        <a:solidFill>
                          <a:srgbClr val="D4E0F3"/>
                        </a:solidFill>
                        <a:latin typeface="Mark Pro" panose="020B0504020201010104" pitchFamily="34" charset="0"/>
                      </a:endParaRPr>
                    </a:p>
                  </a:txBody>
                  <a:tcPr>
                    <a:lnL>
                      <a:noFill/>
                    </a:lnL>
                    <a:lnR>
                      <a:noFill/>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D4E0F3"/>
                          </a:solidFill>
                          <a:latin typeface="Mark Pro" panose="020B0504020201010104" pitchFamily="34" charset="0"/>
                        </a:rPr>
                        <a:t>1 - 15</a:t>
                      </a:r>
                      <a:endParaRPr lang="es-419" sz="1800" dirty="0">
                        <a:solidFill>
                          <a:srgbClr val="D4E0F3"/>
                        </a:solidFill>
                        <a:latin typeface="Mark Pro" panose="020B0504020201010104" pitchFamily="34" charset="0"/>
                      </a:endParaRPr>
                    </a:p>
                    <a:p>
                      <a:pPr algn="ctr"/>
                      <a:endParaRPr lang="es-419" sz="1800" dirty="0">
                        <a:solidFill>
                          <a:srgbClr val="D4E0F3"/>
                        </a:solidFill>
                        <a:latin typeface="Mark Pro" panose="020B0504020201010104" pitchFamily="34" charset="0"/>
                      </a:endParaRPr>
                    </a:p>
                  </a:txBody>
                  <a:tcPr anchor="ctr">
                    <a:lnL>
                      <a:noFill/>
                    </a:lnL>
                    <a:lnR w="12700" cap="flat" cmpd="sng" algn="ctr">
                      <a:noFill/>
                      <a:prstDash val="solid"/>
                      <a:miter lim="800000"/>
                    </a:lnR>
                    <a:lnT w="12700" cap="flat" cmpd="sng" algn="ctr">
                      <a:noFill/>
                      <a:prstDash val="solid"/>
                      <a:round/>
                      <a:headEnd type="none" w="med" len="med"/>
                      <a:tailEnd type="none" w="med" len="med"/>
                    </a:lnT>
                    <a:lnB w="1270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2443824483"/>
                  </a:ext>
                </a:extLst>
              </a:tr>
              <a:tr h="370840">
                <a:tc>
                  <a:txBody>
                    <a:bodyPr/>
                    <a:lstStyle/>
                    <a:p>
                      <a:r>
                        <a:rPr lang="en-US" sz="1800" dirty="0">
                          <a:solidFill>
                            <a:srgbClr val="D4E0F3"/>
                          </a:solidFill>
                          <a:latin typeface="Mark Pro" panose="020B0504020201010104" pitchFamily="34" charset="0"/>
                        </a:rPr>
                        <a:t>Days Without Rain (N)</a:t>
                      </a:r>
                      <a:endParaRPr lang="es-419" sz="1800" dirty="0">
                        <a:solidFill>
                          <a:srgbClr val="D4E0F3"/>
                        </a:solidFill>
                        <a:latin typeface="Mark Pro" panose="020B0504020201010104" pitchFamily="34" charset="0"/>
                      </a:endParaRPr>
                    </a:p>
                  </a:txBody>
                  <a:tcPr>
                    <a:lnL w="12700" cap="flat" cmpd="sng" algn="ctr">
                      <a:noFill/>
                      <a:prstDash val="solid"/>
                      <a:miter lim="800000"/>
                    </a:lnL>
                    <a:lnR>
                      <a:noFill/>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rgbClr val="D4E0F3"/>
                          </a:solidFill>
                          <a:effectLst/>
                          <a:latin typeface="Mark Pro" panose="020B0504020201010104" pitchFamily="34" charset="0"/>
                        </a:rPr>
                        <a:t>A drought indicator using a precipitation threshold of 2 millimeters</a:t>
                      </a:r>
                      <a:endParaRPr lang="es-419" sz="1800" kern="1200" dirty="0">
                        <a:solidFill>
                          <a:srgbClr val="D4E0F3"/>
                        </a:solidFill>
                        <a:effectLst/>
                        <a:latin typeface="Mark Pro" panose="020B0504020201010104" pitchFamily="34" charset="0"/>
                        <a:ea typeface="+mn-ea"/>
                        <a:cs typeface="+mn-cs"/>
                      </a:endParaRPr>
                    </a:p>
                  </a:txBody>
                  <a:tcPr>
                    <a:lnL>
                      <a:noFill/>
                    </a:lnL>
                    <a:lnR>
                      <a:noFill/>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rgbClr val="D4E0F3"/>
                          </a:solidFill>
                          <a:latin typeface="Mark Pro" panose="020B0504020201010104" pitchFamily="34" charset="0"/>
                        </a:rPr>
                        <a:t>1 - 35</a:t>
                      </a:r>
                      <a:endParaRPr lang="es-419" sz="1800" dirty="0">
                        <a:solidFill>
                          <a:srgbClr val="D4E0F3"/>
                        </a:solidFill>
                        <a:latin typeface="Mark Pro" panose="020B0504020201010104" pitchFamily="34" charset="0"/>
                      </a:endParaRPr>
                    </a:p>
                    <a:p>
                      <a:pPr algn="ctr"/>
                      <a:endParaRPr lang="es-419" sz="1800" dirty="0">
                        <a:solidFill>
                          <a:srgbClr val="D4E0F3"/>
                        </a:solidFill>
                        <a:latin typeface="Mark Pro" panose="020B0504020201010104" pitchFamily="34" charset="0"/>
                      </a:endParaRPr>
                    </a:p>
                  </a:txBody>
                  <a:tcPr anchor="ctr">
                    <a:lnL>
                      <a:noFill/>
                    </a:lnL>
                    <a:lnR w="12700" cap="flat" cmpd="sng" algn="ctr">
                      <a:noFill/>
                      <a:prstDash val="solid"/>
                      <a:miter lim="800000"/>
                    </a:lnR>
                    <a:lnT w="1270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2516543417"/>
                  </a:ext>
                </a:extLst>
              </a:tr>
            </a:tbl>
          </a:graphicData>
        </a:graphic>
      </p:graphicFrame>
      <p:sp>
        <p:nvSpPr>
          <p:cNvPr id="7" name="TextBox 6">
            <a:extLst>
              <a:ext uri="{FF2B5EF4-FFF2-40B4-BE49-F238E27FC236}">
                <a16:creationId xmlns:a16="http://schemas.microsoft.com/office/drawing/2014/main" id="{0EDEEEB4-9755-75BF-2B87-1F6068A1BABD}"/>
              </a:ext>
            </a:extLst>
          </p:cNvPr>
          <p:cNvSpPr txBox="1"/>
          <p:nvPr/>
        </p:nvSpPr>
        <p:spPr>
          <a:xfrm>
            <a:off x="834549" y="1193023"/>
            <a:ext cx="11189796" cy="369332"/>
          </a:xfrm>
          <a:prstGeom prst="rect">
            <a:avLst/>
          </a:prstGeom>
          <a:noFill/>
        </p:spPr>
        <p:txBody>
          <a:bodyPr wrap="square">
            <a:spAutoFit/>
          </a:bodyPr>
          <a:lstStyle/>
          <a:p>
            <a:r>
              <a:rPr lang="en-US" b="1" dirty="0">
                <a:solidFill>
                  <a:srgbClr val="D4E0F3"/>
                </a:solidFill>
                <a:latin typeface="Mark Pro" panose="020B0504020201010104" pitchFamily="34" charset="0"/>
              </a:rPr>
              <a:t>Rodríguez-Moretti Index (IRM) (</a:t>
            </a:r>
            <a:r>
              <a:rPr lang="en-US" b="1" dirty="0" err="1">
                <a:solidFill>
                  <a:srgbClr val="D4E0F3"/>
                </a:solidFill>
                <a:latin typeface="Mark Pro" panose="020B0504020201010104" pitchFamily="34" charset="0"/>
              </a:rPr>
              <a:t>Dentoni</a:t>
            </a:r>
            <a:r>
              <a:rPr lang="en-US" b="1" dirty="0">
                <a:solidFill>
                  <a:srgbClr val="D4E0F3"/>
                </a:solidFill>
                <a:latin typeface="Mark Pro" panose="020B0504020201010104" pitchFamily="34" charset="0"/>
              </a:rPr>
              <a:t> &amp; Muñoz, 2012)</a:t>
            </a:r>
          </a:p>
        </p:txBody>
      </p:sp>
      <p:sp>
        <p:nvSpPr>
          <p:cNvPr id="12" name="TextBox 11">
            <a:extLst>
              <a:ext uri="{FF2B5EF4-FFF2-40B4-BE49-F238E27FC236}">
                <a16:creationId xmlns:a16="http://schemas.microsoft.com/office/drawing/2014/main" id="{647434DE-14D1-6A49-EC3B-11AFDCB21E77}"/>
              </a:ext>
            </a:extLst>
          </p:cNvPr>
          <p:cNvSpPr txBox="1"/>
          <p:nvPr/>
        </p:nvSpPr>
        <p:spPr>
          <a:xfrm>
            <a:off x="562968" y="4624199"/>
            <a:ext cx="10486931" cy="1015663"/>
          </a:xfrm>
          <a:prstGeom prst="rect">
            <a:avLst/>
          </a:prstGeom>
          <a:noFill/>
        </p:spPr>
        <p:txBody>
          <a:bodyPr wrap="square">
            <a:spAutoFit/>
          </a:bodyPr>
          <a:lstStyle/>
          <a:p>
            <a:pPr marL="342900" indent="-342900">
              <a:buFont typeface="Arial" panose="020B0604020202020204" pitchFamily="34" charset="0"/>
              <a:buChar char="•"/>
            </a:pPr>
            <a:r>
              <a:rPr lang="en-US" sz="2000" dirty="0">
                <a:solidFill>
                  <a:srgbClr val="D4E0F3"/>
                </a:solidFill>
                <a:latin typeface="Mark Pro" panose="020B0504020201010104" pitchFamily="34" charset="0"/>
              </a:rPr>
              <a:t>Each variable receives a partial score from 0 to 100, in line with the IRM.</a:t>
            </a:r>
          </a:p>
          <a:p>
            <a:pPr marL="342900" indent="-342900">
              <a:buFont typeface="Arial" panose="020B0604020202020204" pitchFamily="34" charset="0"/>
              <a:buChar char="•"/>
            </a:pPr>
            <a:r>
              <a:rPr lang="en-US" sz="2000" dirty="0">
                <a:solidFill>
                  <a:srgbClr val="D4E0F3"/>
                </a:solidFill>
                <a:latin typeface="Mark Pro" panose="020B0504020201010104" pitchFamily="34" charset="0"/>
              </a:rPr>
              <a:t>The dashboard computes risk scores for afternoon peak-fire hours—14:00 to 16:00 local time—when conditions are most critical.</a:t>
            </a:r>
          </a:p>
        </p:txBody>
      </p:sp>
      <p:sp>
        <p:nvSpPr>
          <p:cNvPr id="18" name="TextBox 17">
            <a:extLst>
              <a:ext uri="{FF2B5EF4-FFF2-40B4-BE49-F238E27FC236}">
                <a16:creationId xmlns:a16="http://schemas.microsoft.com/office/drawing/2014/main" id="{E1840C1C-FC27-FAEB-7496-1A3EA814DCC7}"/>
              </a:ext>
            </a:extLst>
          </p:cNvPr>
          <p:cNvSpPr txBox="1"/>
          <p:nvPr/>
        </p:nvSpPr>
        <p:spPr>
          <a:xfrm>
            <a:off x="834549" y="595383"/>
            <a:ext cx="11189796" cy="461665"/>
          </a:xfrm>
          <a:prstGeom prst="rect">
            <a:avLst/>
          </a:prstGeom>
          <a:noFill/>
        </p:spPr>
        <p:txBody>
          <a:bodyPr wrap="square">
            <a:spAutoFit/>
          </a:bodyPr>
          <a:lstStyle/>
          <a:p>
            <a:r>
              <a:rPr lang="en-US" sz="2400" b="1" dirty="0">
                <a:solidFill>
                  <a:srgbClr val="D4E0F3"/>
                </a:solidFill>
                <a:latin typeface="Mark Pro" panose="020B0504020201010104" pitchFamily="34" charset="0"/>
              </a:rPr>
              <a:t>Risk Index Variables</a:t>
            </a:r>
          </a:p>
        </p:txBody>
      </p:sp>
      <p:pic>
        <p:nvPicPr>
          <p:cNvPr id="4097" name="Video 4096">
            <a:hlinkClick r:id="" action="ppaction://media"/>
            <a:extLst>
              <a:ext uri="{FF2B5EF4-FFF2-40B4-BE49-F238E27FC236}">
                <a16:creationId xmlns:a16="http://schemas.microsoft.com/office/drawing/2014/main" id="{6C5BBC7E-B2C5-C2CD-EA47-5D2D13BE686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59013182"/>
      </p:ext>
    </p:extLst>
  </p:cSld>
  <p:clrMapOvr>
    <a:masterClrMapping/>
  </p:clrMapOvr>
  <mc:AlternateContent xmlns:mc="http://schemas.openxmlformats.org/markup-compatibility/2006">
    <mc:Choice xmlns:p14="http://schemas.microsoft.com/office/powerpoint/2010/main" Requires="p14">
      <p:transition spd="slow" p14:dur="2000" advTm="25370"/>
    </mc:Choice>
    <mc:Fallback>
      <p:transition spd="slow" advTm="253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9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097"/>
                </p:tgtEl>
              </p:cMediaNode>
            </p:video>
            <p:seq concurrent="1" nextAc="seek">
              <p:cTn id="8" restart="whenNotActive" fill="hold" evtFilter="cancelBubble" nodeType="interactiveSeq">
                <p:stCondLst>
                  <p:cond evt="onClick" delay="0">
                    <p:tgtEl>
                      <p:spTgt spid="409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097"/>
                                        </p:tgtEl>
                                      </p:cBhvr>
                                    </p:cmd>
                                  </p:childTnLst>
                                </p:cTn>
                              </p:par>
                            </p:childTnLst>
                          </p:cTn>
                        </p:par>
                      </p:childTnLst>
                    </p:cTn>
                  </p:par>
                </p:childTnLst>
              </p:cTn>
              <p:nextCondLst>
                <p:cond evt="onClick" delay="0">
                  <p:tgtEl>
                    <p:spTgt spid="409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F7950"/>
        </a:solidFill>
        <a:effectLst/>
      </p:bgPr>
    </p:bg>
    <p:spTree>
      <p:nvGrpSpPr>
        <p:cNvPr id="1" name=""/>
        <p:cNvGrpSpPr/>
        <p:nvPr/>
      </p:nvGrpSpPr>
      <p:grpSpPr>
        <a:xfrm>
          <a:off x="0" y="0"/>
          <a:ext cx="0" cy="0"/>
          <a:chOff x="0" y="0"/>
          <a:chExt cx="0" cy="0"/>
        </a:xfrm>
      </p:grpSpPr>
      <p:pic>
        <p:nvPicPr>
          <p:cNvPr id="22" name="Screen Recording 21">
            <a:hlinkClick r:id="" action="ppaction://media"/>
            <a:extLst>
              <a:ext uri="{FF2B5EF4-FFF2-40B4-BE49-F238E27FC236}">
                <a16:creationId xmlns:a16="http://schemas.microsoft.com/office/drawing/2014/main" id="{C1D1F38A-510E-716C-C775-A2808744021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88913"/>
            <a:ext cx="12192000" cy="6478587"/>
          </a:xfrm>
          <a:prstGeom prst="rect">
            <a:avLst/>
          </a:prstGeom>
        </p:spPr>
      </p:pic>
    </p:spTree>
    <p:extLst>
      <p:ext uri="{BB962C8B-B14F-4D97-AF65-F5344CB8AC3E}">
        <p14:creationId xmlns:p14="http://schemas.microsoft.com/office/powerpoint/2010/main" val="1752910429"/>
      </p:ext>
    </p:extLst>
  </p:cSld>
  <p:clrMapOvr>
    <a:masterClrMapping/>
  </p:clrMapOvr>
  <mc:AlternateContent xmlns:mc="http://schemas.openxmlformats.org/markup-compatibility/2006">
    <mc:Choice xmlns:p14="http://schemas.microsoft.com/office/powerpoint/2010/main" Requires="p14">
      <p:transition spd="slow" p14:dur="2000" advTm="66095"/>
    </mc:Choice>
    <mc:Fallback>
      <p:transition spd="slow" advTm="660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727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2"/>
                </p:tgtEl>
              </p:cMediaNode>
            </p:video>
            <p:seq concurrent="1" nextAc="seek">
              <p:cTn id="8" restart="whenNotActive" fill="hold" evtFilter="cancelBubble" nodeType="interactiveSeq">
                <p:stCondLst>
                  <p:cond evt="onClick" delay="0">
                    <p:tgtEl>
                      <p:spTgt spid="2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2"/>
                                        </p:tgtEl>
                                      </p:cBhvr>
                                    </p:cmd>
                                  </p:childTnLst>
                                </p:cTn>
                              </p:par>
                            </p:childTnLst>
                          </p:cTn>
                        </p:par>
                      </p:childTnLst>
                    </p:cTn>
                  </p:par>
                </p:childTnLst>
              </p:cTn>
              <p:nextCondLst>
                <p:cond evt="onClick" delay="0">
                  <p:tgtEl>
                    <p:spTgt spid="2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F7950"/>
        </a:solidFill>
        <a:effectLst/>
      </p:bgPr>
    </p:bg>
    <p:spTree>
      <p:nvGrpSpPr>
        <p:cNvPr id="1" name=""/>
        <p:cNvGrpSpPr/>
        <p:nvPr/>
      </p:nvGrpSpPr>
      <p:grpSpPr>
        <a:xfrm>
          <a:off x="0" y="0"/>
          <a:ext cx="0" cy="0"/>
          <a:chOff x="0" y="0"/>
          <a:chExt cx="0" cy="0"/>
        </a:xfrm>
      </p:grpSpPr>
      <p:pic>
        <p:nvPicPr>
          <p:cNvPr id="6" name="Google Shape;133;p20">
            <a:extLst>
              <a:ext uri="{FF2B5EF4-FFF2-40B4-BE49-F238E27FC236}">
                <a16:creationId xmlns:a16="http://schemas.microsoft.com/office/drawing/2014/main" id="{A1FE0A8A-96EE-1D84-B9DF-503D29898338}"/>
              </a:ext>
            </a:extLst>
          </p:cNvPr>
          <p:cNvPicPr preferRelativeResize="0">
            <a:picLocks noGrp="1" noRot="1" noMove="1" noResize="1" noEditPoints="1" noAdjustHandles="1" noChangeArrowheads="1" noChangeShapeType="1" noCrop="1"/>
          </p:cNvPicPr>
          <p:nvPr/>
        </p:nvPicPr>
        <p:blipFill>
          <a:blip r:embed="rId5">
            <a:alphaModFix amt="50000"/>
          </a:blip>
          <a:srcRect r="13056" b="9492"/>
          <a:stretch>
            <a:fillRect/>
          </a:stretch>
        </p:blipFill>
        <p:spPr>
          <a:xfrm>
            <a:off x="7201875" y="1312411"/>
            <a:ext cx="4990126" cy="5545589"/>
          </a:xfrm>
          <a:prstGeom prst="rect">
            <a:avLst/>
          </a:prstGeom>
          <a:noFill/>
          <a:ln>
            <a:noFill/>
          </a:ln>
        </p:spPr>
      </p:pic>
      <p:sp>
        <p:nvSpPr>
          <p:cNvPr id="5" name="TextBox 4">
            <a:extLst>
              <a:ext uri="{FF2B5EF4-FFF2-40B4-BE49-F238E27FC236}">
                <a16:creationId xmlns:a16="http://schemas.microsoft.com/office/drawing/2014/main" id="{C29A7A80-3207-4CEB-C2C8-D1B32AEBBDE7}"/>
              </a:ext>
            </a:extLst>
          </p:cNvPr>
          <p:cNvSpPr txBox="1"/>
          <p:nvPr/>
        </p:nvSpPr>
        <p:spPr>
          <a:xfrm>
            <a:off x="1002204" y="675212"/>
            <a:ext cx="10757996" cy="4339650"/>
          </a:xfrm>
          <a:prstGeom prst="rect">
            <a:avLst/>
          </a:prstGeom>
          <a:noFill/>
        </p:spPr>
        <p:txBody>
          <a:bodyPr wrap="square">
            <a:spAutoFit/>
          </a:bodyPr>
          <a:lstStyle/>
          <a:p>
            <a:r>
              <a:rPr lang="en-US" sz="2400" b="1" dirty="0">
                <a:solidFill>
                  <a:srgbClr val="D4E0F3"/>
                </a:solidFill>
                <a:latin typeface="Mark Pro" panose="020B0504020201010104" pitchFamily="34" charset="0"/>
              </a:rPr>
              <a:t>Dashboard considerations:</a:t>
            </a:r>
          </a:p>
          <a:p>
            <a:pPr marL="342900" indent="-342900">
              <a:buFont typeface="Arial" panose="020B0604020202020204" pitchFamily="34" charset="0"/>
              <a:buChar char="•"/>
            </a:pPr>
            <a:r>
              <a:rPr lang="en-US" sz="2000" dirty="0">
                <a:solidFill>
                  <a:srgbClr val="D4E0F3"/>
                </a:solidFill>
                <a:latin typeface="Mark Pro" panose="020B0504020201010104" pitchFamily="34" charset="0"/>
              </a:rPr>
              <a:t>Visualization is targeted towards the area of </a:t>
            </a:r>
            <a:r>
              <a:rPr lang="en-US" sz="2000" dirty="0" err="1">
                <a:solidFill>
                  <a:srgbClr val="D4E0F3"/>
                </a:solidFill>
                <a:latin typeface="Mark Pro" panose="020B0504020201010104" pitchFamily="34" charset="0"/>
              </a:rPr>
              <a:t>Palguin</a:t>
            </a:r>
            <a:r>
              <a:rPr lang="en-US" sz="2000" dirty="0">
                <a:solidFill>
                  <a:srgbClr val="D4E0F3"/>
                </a:solidFill>
                <a:latin typeface="Mark Pro" panose="020B0504020201010104" pitchFamily="34" charset="0"/>
              </a:rPr>
              <a:t>, in line with the target audience.</a:t>
            </a:r>
          </a:p>
          <a:p>
            <a:pPr marL="342900" indent="-342900">
              <a:buFont typeface="Arial" panose="020B0604020202020204" pitchFamily="34" charset="0"/>
              <a:buChar char="•"/>
            </a:pPr>
            <a:r>
              <a:rPr lang="en-US" sz="2000" dirty="0">
                <a:solidFill>
                  <a:srgbClr val="D4E0F3"/>
                </a:solidFill>
                <a:latin typeface="Mark Pro" panose="020B0504020201010104" pitchFamily="34" charset="0"/>
              </a:rPr>
              <a:t>It has a simplified design and color scheme to efficiently communicate fire risks.</a:t>
            </a:r>
          </a:p>
          <a:p>
            <a:pPr marL="342900" indent="-342900">
              <a:buFont typeface="Arial" panose="020B0604020202020204" pitchFamily="34" charset="0"/>
              <a:buChar char="•"/>
            </a:pPr>
            <a:r>
              <a:rPr lang="en-US" sz="2000" dirty="0">
                <a:solidFill>
                  <a:srgbClr val="D4E0F3"/>
                </a:solidFill>
                <a:latin typeface="Mark Pro" panose="020B0504020201010104" pitchFamily="34" charset="0"/>
              </a:rPr>
              <a:t>Quick view buttons at the top of the visualization allows for  a rapid glance of future risks in the area.</a:t>
            </a:r>
          </a:p>
          <a:p>
            <a:pPr marL="342900" indent="-342900">
              <a:buFont typeface="Arial" panose="020B0604020202020204" pitchFamily="34" charset="0"/>
              <a:buChar char="•"/>
            </a:pPr>
            <a:r>
              <a:rPr lang="en-US" sz="2000" dirty="0">
                <a:solidFill>
                  <a:srgbClr val="D4E0F3"/>
                </a:solidFill>
                <a:latin typeface="Mark Pro" panose="020B0504020201010104" pitchFamily="34" charset="0"/>
              </a:rPr>
              <a:t>A column chart shows the total risk score for the upcoming days to easily check future risk conditions</a:t>
            </a:r>
          </a:p>
          <a:p>
            <a:pPr marL="342900" indent="-342900">
              <a:buFont typeface="Arial" panose="020B0604020202020204" pitchFamily="34" charset="0"/>
              <a:buChar char="•"/>
            </a:pPr>
            <a:r>
              <a:rPr lang="en-US" sz="2000" dirty="0">
                <a:solidFill>
                  <a:srgbClr val="D4E0F3"/>
                </a:solidFill>
                <a:latin typeface="Mark Pro" panose="020B0504020201010104" pitchFamily="34" charset="0"/>
              </a:rPr>
              <a:t>A map centered around Bosque </a:t>
            </a:r>
            <a:r>
              <a:rPr lang="en-US" sz="2000" dirty="0" err="1">
                <a:solidFill>
                  <a:srgbClr val="D4E0F3"/>
                </a:solidFill>
                <a:latin typeface="Mark Pro" panose="020B0504020201010104" pitchFamily="34" charset="0"/>
              </a:rPr>
              <a:t>Pehuén</a:t>
            </a:r>
            <a:r>
              <a:rPr lang="en-US" sz="2000" dirty="0">
                <a:solidFill>
                  <a:srgbClr val="D4E0F3"/>
                </a:solidFill>
                <a:latin typeface="Mark Pro" panose="020B0504020201010104" pitchFamily="34" charset="0"/>
              </a:rPr>
              <a:t> displays wind direction in the area to inform on possible fire spread if an outbreak occurs.</a:t>
            </a:r>
          </a:p>
          <a:p>
            <a:pPr marL="342900" indent="-342900">
              <a:buFont typeface="Arial" panose="020B0604020202020204" pitchFamily="34" charset="0"/>
              <a:buChar char="•"/>
            </a:pPr>
            <a:endParaRPr lang="en-US" sz="2400" b="1" dirty="0">
              <a:solidFill>
                <a:srgbClr val="D4E0F3"/>
              </a:solidFill>
              <a:latin typeface="Mark Pro" panose="020B0504020201010104" pitchFamily="34" charset="0"/>
            </a:endParaRPr>
          </a:p>
          <a:p>
            <a:pPr marL="342900" indent="-342900">
              <a:buFont typeface="Arial" panose="020B0604020202020204" pitchFamily="34" charset="0"/>
              <a:buChar char="•"/>
            </a:pPr>
            <a:endParaRPr lang="en-US" sz="2400" b="1" dirty="0">
              <a:solidFill>
                <a:srgbClr val="D4E0F3"/>
              </a:solidFill>
              <a:latin typeface="Mark Pro" panose="020B0504020201010104" pitchFamily="34" charset="0"/>
            </a:endParaRPr>
          </a:p>
          <a:p>
            <a:endParaRPr lang="en-US" sz="2400" b="1" dirty="0">
              <a:solidFill>
                <a:srgbClr val="D4E0F3"/>
              </a:solidFill>
              <a:latin typeface="Mark Pro" panose="020B0504020201010104" pitchFamily="34" charset="0"/>
            </a:endParaRPr>
          </a:p>
        </p:txBody>
      </p:sp>
      <p:sp>
        <p:nvSpPr>
          <p:cNvPr id="3" name="TextBox 2">
            <a:extLst>
              <a:ext uri="{FF2B5EF4-FFF2-40B4-BE49-F238E27FC236}">
                <a16:creationId xmlns:a16="http://schemas.microsoft.com/office/drawing/2014/main" id="{5EAC3A72-C05E-AC37-B661-B9B5A9D8991F}"/>
              </a:ext>
            </a:extLst>
          </p:cNvPr>
          <p:cNvSpPr txBox="1"/>
          <p:nvPr/>
        </p:nvSpPr>
        <p:spPr>
          <a:xfrm>
            <a:off x="1002204" y="4266168"/>
            <a:ext cx="8078296" cy="2431435"/>
          </a:xfrm>
          <a:prstGeom prst="rect">
            <a:avLst/>
          </a:prstGeom>
          <a:noFill/>
        </p:spPr>
        <p:txBody>
          <a:bodyPr wrap="square">
            <a:spAutoFit/>
          </a:bodyPr>
          <a:lstStyle/>
          <a:p>
            <a:r>
              <a:rPr lang="en-US" sz="2400" b="1" dirty="0">
                <a:solidFill>
                  <a:srgbClr val="D4E0F3"/>
                </a:solidFill>
                <a:latin typeface="Mark Pro" panose="020B0504020201010104" pitchFamily="34" charset="0"/>
              </a:rPr>
              <a:t>Key takeaways of the dashboard design:</a:t>
            </a:r>
          </a:p>
          <a:p>
            <a:pPr marL="342900" indent="-342900">
              <a:buFont typeface="Arial" panose="020B0604020202020204" pitchFamily="34" charset="0"/>
              <a:buChar char="•"/>
            </a:pPr>
            <a:r>
              <a:rPr lang="en-US" sz="2000" dirty="0">
                <a:solidFill>
                  <a:srgbClr val="D4E0F3"/>
                </a:solidFill>
                <a:latin typeface="Mark Pro" panose="020B0504020201010104" pitchFamily="34" charset="0"/>
              </a:rPr>
              <a:t>Locally </a:t>
            </a:r>
            <a:r>
              <a:rPr lang="en-US" sz="2000" dirty="0" err="1">
                <a:solidFill>
                  <a:srgbClr val="D4E0F3"/>
                </a:solidFill>
                <a:latin typeface="Mark Pro" panose="020B0504020201010104" pitchFamily="34" charset="0"/>
              </a:rPr>
              <a:t>focussed</a:t>
            </a:r>
            <a:endParaRPr lang="en-US" sz="2000" dirty="0">
              <a:solidFill>
                <a:srgbClr val="D4E0F3"/>
              </a:solidFill>
              <a:latin typeface="Mark Pro" panose="020B0504020201010104" pitchFamily="34" charset="0"/>
            </a:endParaRPr>
          </a:p>
          <a:p>
            <a:pPr marL="342900" indent="-342900">
              <a:buFont typeface="Arial" panose="020B0604020202020204" pitchFamily="34" charset="0"/>
              <a:buChar char="•"/>
            </a:pPr>
            <a:r>
              <a:rPr lang="en-US" sz="2000" dirty="0" err="1">
                <a:solidFill>
                  <a:srgbClr val="D4E0F3"/>
                </a:solidFill>
                <a:latin typeface="Mark Pro" panose="020B0504020201010104" pitchFamily="34" charset="0"/>
              </a:rPr>
              <a:t>Accesible</a:t>
            </a:r>
            <a:r>
              <a:rPr lang="en-US" sz="2000" dirty="0">
                <a:solidFill>
                  <a:srgbClr val="D4E0F3"/>
                </a:solidFill>
                <a:latin typeface="Mark Pro" panose="020B0504020201010104" pitchFamily="34" charset="0"/>
              </a:rPr>
              <a:t> for a wider audience</a:t>
            </a:r>
          </a:p>
          <a:p>
            <a:pPr marL="342900" indent="-342900">
              <a:buFont typeface="Arial" panose="020B0604020202020204" pitchFamily="34" charset="0"/>
              <a:buChar char="•"/>
            </a:pPr>
            <a:r>
              <a:rPr lang="en-US" sz="2000" dirty="0">
                <a:solidFill>
                  <a:srgbClr val="D4E0F3"/>
                </a:solidFill>
                <a:latin typeface="Mark Pro" panose="020B0504020201010104" pitchFamily="34" charset="0"/>
              </a:rPr>
              <a:t>Immediate risk communication (current and forecasted)</a:t>
            </a:r>
          </a:p>
          <a:p>
            <a:pPr marL="342900" indent="-342900">
              <a:buFont typeface="Arial" panose="020B0604020202020204" pitchFamily="34" charset="0"/>
              <a:buChar char="•"/>
            </a:pPr>
            <a:r>
              <a:rPr lang="en-US" sz="2000" dirty="0">
                <a:solidFill>
                  <a:srgbClr val="D4E0F3"/>
                </a:solidFill>
                <a:latin typeface="Mark Pro" panose="020B0504020201010104" pitchFamily="34" charset="0"/>
              </a:rPr>
              <a:t>Reproducible</a:t>
            </a:r>
          </a:p>
          <a:p>
            <a:endParaRPr lang="en-US" sz="2400" b="1" dirty="0">
              <a:solidFill>
                <a:srgbClr val="D4E0F3"/>
              </a:solidFill>
              <a:latin typeface="Mark Pro" panose="020B0504020201010104" pitchFamily="34" charset="0"/>
            </a:endParaRPr>
          </a:p>
          <a:p>
            <a:endParaRPr lang="en-US" sz="2400" b="1" dirty="0">
              <a:solidFill>
                <a:srgbClr val="D4E0F3"/>
              </a:solidFill>
              <a:latin typeface="Mark Pro" panose="020B0504020201010104" pitchFamily="34" charset="0"/>
            </a:endParaRPr>
          </a:p>
        </p:txBody>
      </p:sp>
      <p:pic>
        <p:nvPicPr>
          <p:cNvPr id="54" name="Video 53">
            <a:hlinkClick r:id="" action="ppaction://media"/>
            <a:extLst>
              <a:ext uri="{FF2B5EF4-FFF2-40B4-BE49-F238E27FC236}">
                <a16:creationId xmlns:a16="http://schemas.microsoft.com/office/drawing/2014/main" id="{650A8F06-97C8-2CC4-6420-E8081AABBB5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70758636"/>
      </p:ext>
    </p:extLst>
  </p:cSld>
  <p:clrMapOvr>
    <a:masterClrMapping/>
  </p:clrMapOvr>
  <mc:AlternateContent xmlns:mc="http://schemas.openxmlformats.org/markup-compatibility/2006">
    <mc:Choice xmlns:p14="http://schemas.microsoft.com/office/powerpoint/2010/main" Requires="p14">
      <p:transition spd="slow" p14:dur="2000" advTm="36090"/>
    </mc:Choice>
    <mc:Fallback>
      <p:transition spd="slow" advTm="36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4"/>
                </p:tgtEl>
              </p:cMediaNode>
            </p:video>
            <p:seq concurrent="1" nextAc="seek">
              <p:cTn id="8" restart="whenNotActive" fill="hold" evtFilter="cancelBubble" nodeType="interactiveSeq">
                <p:stCondLst>
                  <p:cond evt="onClick" delay="0">
                    <p:tgtEl>
                      <p:spTgt spid="5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4"/>
                                        </p:tgtEl>
                                      </p:cBhvr>
                                    </p:cmd>
                                  </p:childTnLst>
                                </p:cTn>
                              </p:par>
                            </p:childTnLst>
                          </p:cTn>
                        </p:par>
                      </p:childTnLst>
                    </p:cTn>
                  </p:par>
                </p:childTnLst>
              </p:cTn>
              <p:nextCondLst>
                <p:cond evt="onClick" delay="0">
                  <p:tgtEl>
                    <p:spTgt spid="5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884</TotalTime>
  <Words>1213</Words>
  <Application>Microsoft Office PowerPoint</Application>
  <PresentationFormat>Widescreen</PresentationFormat>
  <Paragraphs>82</Paragraphs>
  <Slides>7</Slides>
  <Notes>7</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Mark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Felipe Guarda</dc:creator>
  <cp:lastModifiedBy>Felipe Guarda</cp:lastModifiedBy>
  <cp:revision>16</cp:revision>
  <dcterms:created xsi:type="dcterms:W3CDTF">2025-12-30T19:27:57Z</dcterms:created>
  <dcterms:modified xsi:type="dcterms:W3CDTF">2026-01-06T01:38:57Z</dcterms:modified>
</cp:coreProperties>
</file>

<file path=docProps/thumbnail.jpeg>
</file>